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62" r:id="rId3"/>
    <p:sldId id="258" r:id="rId4"/>
    <p:sldId id="259" r:id="rId5"/>
    <p:sldId id="263" r:id="rId6"/>
    <p:sldId id="278" r:id="rId7"/>
    <p:sldId id="266" r:id="rId8"/>
    <p:sldId id="264" r:id="rId9"/>
    <p:sldId id="265" r:id="rId10"/>
    <p:sldId id="267" r:id="rId11"/>
    <p:sldId id="268" r:id="rId12"/>
    <p:sldId id="273" r:id="rId13"/>
    <p:sldId id="275" r:id="rId14"/>
    <p:sldId id="270"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ie Gurney" initials="AG" lastIdx="1" clrIdx="0">
    <p:extLst>
      <p:ext uri="{19B8F6BF-5375-455C-9EA6-DF929625EA0E}">
        <p15:presenceInfo xmlns:p15="http://schemas.microsoft.com/office/powerpoint/2012/main" userId="S::Angie.Gurney@metronetinc.com::ca145c8d-a57b-44a0-9616-ff63044eca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779" autoAdjust="0"/>
  </p:normalViewPr>
  <p:slideViewPr>
    <p:cSldViewPr snapToGrid="0">
      <p:cViewPr varScale="1">
        <p:scale>
          <a:sx n="48" d="100"/>
          <a:sy n="48" d="100"/>
        </p:scale>
        <p:origin x="9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2-16T10:13:23.442" idx="1">
    <p:pos x="10" y="10"/>
    <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6E5DE-6E58-40CE-9093-E7B13177F37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DD2E283-6651-4290-B02B-8C0D32718D74}">
      <dgm:prSet/>
      <dgm:spPr/>
      <dgm:t>
        <a:bodyPr/>
        <a:lstStyle/>
        <a:p>
          <a:r>
            <a:rPr lang="en-US"/>
            <a:t>Phone Buttons</a:t>
          </a:r>
        </a:p>
      </dgm:t>
    </dgm:pt>
    <dgm:pt modelId="{992789D1-23F4-40E9-9C2F-59AC7BD910F2}" type="parTrans" cxnId="{687A56A8-FAA2-461D-A51A-B04DDB6110FE}">
      <dgm:prSet/>
      <dgm:spPr/>
      <dgm:t>
        <a:bodyPr/>
        <a:lstStyle/>
        <a:p>
          <a:endParaRPr lang="en-US"/>
        </a:p>
      </dgm:t>
    </dgm:pt>
    <dgm:pt modelId="{8C71BB37-2199-4ED1-A5A1-D53283CB0176}" type="sibTrans" cxnId="{687A56A8-FAA2-461D-A51A-B04DDB6110FE}">
      <dgm:prSet/>
      <dgm:spPr/>
      <dgm:t>
        <a:bodyPr/>
        <a:lstStyle/>
        <a:p>
          <a:endParaRPr lang="en-US"/>
        </a:p>
      </dgm:t>
    </dgm:pt>
    <dgm:pt modelId="{FF7EA006-7222-4E37-B5EF-57C33A409B37}">
      <dgm:prSet/>
      <dgm:spPr/>
      <dgm:t>
        <a:bodyPr/>
        <a:lstStyle/>
        <a:p>
          <a:r>
            <a:rPr lang="en-US"/>
            <a:t>Screen Features</a:t>
          </a:r>
        </a:p>
      </dgm:t>
    </dgm:pt>
    <dgm:pt modelId="{04C16C67-9D0A-43DF-8F32-DC391B1603C6}" type="parTrans" cxnId="{EFAAAA6C-7097-41A6-A979-B807C17B0814}">
      <dgm:prSet/>
      <dgm:spPr/>
      <dgm:t>
        <a:bodyPr/>
        <a:lstStyle/>
        <a:p>
          <a:endParaRPr lang="en-US"/>
        </a:p>
      </dgm:t>
    </dgm:pt>
    <dgm:pt modelId="{0DF375FE-BC6C-4318-88AB-B9C013E013C3}" type="sibTrans" cxnId="{EFAAAA6C-7097-41A6-A979-B807C17B0814}">
      <dgm:prSet/>
      <dgm:spPr/>
      <dgm:t>
        <a:bodyPr/>
        <a:lstStyle/>
        <a:p>
          <a:endParaRPr lang="en-US"/>
        </a:p>
      </dgm:t>
    </dgm:pt>
    <dgm:pt modelId="{A930A0D8-0E7B-4996-A6AE-E2B8959F3C83}">
      <dgm:prSet/>
      <dgm:spPr/>
      <dgm:t>
        <a:bodyPr/>
        <a:lstStyle/>
        <a:p>
          <a:r>
            <a:rPr lang="en-US" dirty="0"/>
            <a:t>Call Handling</a:t>
          </a:r>
        </a:p>
      </dgm:t>
    </dgm:pt>
    <dgm:pt modelId="{8248FF57-B857-4ABB-8064-C44B6E2DAD3E}" type="parTrans" cxnId="{340D5658-41F4-47C0-89E9-A2D1EB79A1B9}">
      <dgm:prSet/>
      <dgm:spPr/>
      <dgm:t>
        <a:bodyPr/>
        <a:lstStyle/>
        <a:p>
          <a:endParaRPr lang="en-US"/>
        </a:p>
      </dgm:t>
    </dgm:pt>
    <dgm:pt modelId="{A15D29EC-77DD-44FB-B5B5-3D954BA0FB4F}" type="sibTrans" cxnId="{340D5658-41F4-47C0-89E9-A2D1EB79A1B9}">
      <dgm:prSet/>
      <dgm:spPr/>
      <dgm:t>
        <a:bodyPr/>
        <a:lstStyle/>
        <a:p>
          <a:endParaRPr lang="en-US"/>
        </a:p>
      </dgm:t>
    </dgm:pt>
    <dgm:pt modelId="{6165BBC5-9014-404D-A53A-072AED54F75C}" type="pres">
      <dgm:prSet presAssocID="{EDE6E5DE-6E58-40CE-9093-E7B13177F37F}" presName="root" presStyleCnt="0">
        <dgm:presLayoutVars>
          <dgm:dir/>
          <dgm:resizeHandles val="exact"/>
        </dgm:presLayoutVars>
      </dgm:prSet>
      <dgm:spPr/>
    </dgm:pt>
    <dgm:pt modelId="{7F2D05BF-AD02-4252-A0A5-8A1C04C12E39}" type="pres">
      <dgm:prSet presAssocID="{7DD2E283-6651-4290-B02B-8C0D32718D74}" presName="compNode" presStyleCnt="0"/>
      <dgm:spPr/>
    </dgm:pt>
    <dgm:pt modelId="{1C0535A9-23CC-4C42-8757-B712E508B013}" type="pres">
      <dgm:prSet presAssocID="{7DD2E283-6651-4290-B02B-8C0D32718D74}" presName="bgRect" presStyleLbl="bgShp" presStyleIdx="0" presStyleCnt="3"/>
      <dgm:spPr/>
    </dgm:pt>
    <dgm:pt modelId="{112A587B-9F7E-46FB-9EB1-024E08E37FAF}" type="pres">
      <dgm:prSet presAssocID="{7DD2E283-6651-4290-B02B-8C0D32718D74}"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elephone outline"/>
        </a:ext>
      </dgm:extLst>
    </dgm:pt>
    <dgm:pt modelId="{F700463C-849F-4533-A611-C2A9C460CBB1}" type="pres">
      <dgm:prSet presAssocID="{7DD2E283-6651-4290-B02B-8C0D32718D74}" presName="spaceRect" presStyleCnt="0"/>
      <dgm:spPr/>
    </dgm:pt>
    <dgm:pt modelId="{7FEF8C78-6AF9-4C02-9ED3-4D2D1F2CC207}" type="pres">
      <dgm:prSet presAssocID="{7DD2E283-6651-4290-B02B-8C0D32718D74}" presName="parTx" presStyleLbl="revTx" presStyleIdx="0" presStyleCnt="3">
        <dgm:presLayoutVars>
          <dgm:chMax val="0"/>
          <dgm:chPref val="0"/>
        </dgm:presLayoutVars>
      </dgm:prSet>
      <dgm:spPr/>
    </dgm:pt>
    <dgm:pt modelId="{DB5E541D-A67D-470E-B45A-7832CDE9461A}" type="pres">
      <dgm:prSet presAssocID="{8C71BB37-2199-4ED1-A5A1-D53283CB0176}" presName="sibTrans" presStyleCnt="0"/>
      <dgm:spPr/>
    </dgm:pt>
    <dgm:pt modelId="{7692E329-62F9-4CA4-BEC0-191E4FCEFC40}" type="pres">
      <dgm:prSet presAssocID="{FF7EA006-7222-4E37-B5EF-57C33A409B37}" presName="compNode" presStyleCnt="0"/>
      <dgm:spPr/>
    </dgm:pt>
    <dgm:pt modelId="{7A4ABF9D-AB56-4D2D-BE02-626F84801CFD}" type="pres">
      <dgm:prSet presAssocID="{FF7EA006-7222-4E37-B5EF-57C33A409B37}" presName="bgRect" presStyleLbl="bgShp" presStyleIdx="1" presStyleCnt="3"/>
      <dgm:spPr/>
    </dgm:pt>
    <dgm:pt modelId="{0F94128B-670C-4763-AD36-C64CB962D5B3}" type="pres">
      <dgm:prSet presAssocID="{FF7EA006-7222-4E37-B5EF-57C33A409B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itor"/>
        </a:ext>
      </dgm:extLst>
    </dgm:pt>
    <dgm:pt modelId="{B78E4E05-09B9-420B-B7EB-5A9CCFC9C349}" type="pres">
      <dgm:prSet presAssocID="{FF7EA006-7222-4E37-B5EF-57C33A409B37}" presName="spaceRect" presStyleCnt="0"/>
      <dgm:spPr/>
    </dgm:pt>
    <dgm:pt modelId="{36FA2E9B-03E4-4230-8765-69F8B01CB32E}" type="pres">
      <dgm:prSet presAssocID="{FF7EA006-7222-4E37-B5EF-57C33A409B37}" presName="parTx" presStyleLbl="revTx" presStyleIdx="1" presStyleCnt="3">
        <dgm:presLayoutVars>
          <dgm:chMax val="0"/>
          <dgm:chPref val="0"/>
        </dgm:presLayoutVars>
      </dgm:prSet>
      <dgm:spPr/>
    </dgm:pt>
    <dgm:pt modelId="{4C6336F5-0D7F-4DE1-8DB2-B914F317EE3E}" type="pres">
      <dgm:prSet presAssocID="{0DF375FE-BC6C-4318-88AB-B9C013E013C3}" presName="sibTrans" presStyleCnt="0"/>
      <dgm:spPr/>
    </dgm:pt>
    <dgm:pt modelId="{F4242EFF-DB63-4219-920E-499F3E49BDB4}" type="pres">
      <dgm:prSet presAssocID="{A930A0D8-0E7B-4996-A6AE-E2B8959F3C83}" presName="compNode" presStyleCnt="0"/>
      <dgm:spPr/>
    </dgm:pt>
    <dgm:pt modelId="{113C25E8-847C-4487-A6C7-10461D121286}" type="pres">
      <dgm:prSet presAssocID="{A930A0D8-0E7B-4996-A6AE-E2B8959F3C83}" presName="bgRect" presStyleLbl="bgShp" presStyleIdx="2" presStyleCnt="3"/>
      <dgm:spPr/>
    </dgm:pt>
    <dgm:pt modelId="{33FC4ECE-8592-4BCA-B8C8-95409C2EA4A5}" type="pres">
      <dgm:prSet presAssocID="{A930A0D8-0E7B-4996-A6AE-E2B8959F3C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l center"/>
        </a:ext>
      </dgm:extLst>
    </dgm:pt>
    <dgm:pt modelId="{254384F9-441C-44B8-B62B-53809C4A67F6}" type="pres">
      <dgm:prSet presAssocID="{A930A0D8-0E7B-4996-A6AE-E2B8959F3C83}" presName="spaceRect" presStyleCnt="0"/>
      <dgm:spPr/>
    </dgm:pt>
    <dgm:pt modelId="{BEC8F9A0-824A-48C6-B03C-0DE495223E77}" type="pres">
      <dgm:prSet presAssocID="{A930A0D8-0E7B-4996-A6AE-E2B8959F3C83}" presName="parTx" presStyleLbl="revTx" presStyleIdx="2" presStyleCnt="3">
        <dgm:presLayoutVars>
          <dgm:chMax val="0"/>
          <dgm:chPref val="0"/>
        </dgm:presLayoutVars>
      </dgm:prSet>
      <dgm:spPr/>
    </dgm:pt>
  </dgm:ptLst>
  <dgm:cxnLst>
    <dgm:cxn modelId="{B089041A-61D9-4E6B-AC7D-CB43297D2CED}" type="presOf" srcId="{7DD2E283-6651-4290-B02B-8C0D32718D74}" destId="{7FEF8C78-6AF9-4C02-9ED3-4D2D1F2CC207}" srcOrd="0" destOrd="0" presId="urn:microsoft.com/office/officeart/2018/2/layout/IconVerticalSolidList"/>
    <dgm:cxn modelId="{EFAAAA6C-7097-41A6-A979-B807C17B0814}" srcId="{EDE6E5DE-6E58-40CE-9093-E7B13177F37F}" destId="{FF7EA006-7222-4E37-B5EF-57C33A409B37}" srcOrd="1" destOrd="0" parTransId="{04C16C67-9D0A-43DF-8F32-DC391B1603C6}" sibTransId="{0DF375FE-BC6C-4318-88AB-B9C013E013C3}"/>
    <dgm:cxn modelId="{340D5658-41F4-47C0-89E9-A2D1EB79A1B9}" srcId="{EDE6E5DE-6E58-40CE-9093-E7B13177F37F}" destId="{A930A0D8-0E7B-4996-A6AE-E2B8959F3C83}" srcOrd="2" destOrd="0" parTransId="{8248FF57-B857-4ABB-8064-C44B6E2DAD3E}" sibTransId="{A15D29EC-77DD-44FB-B5B5-3D954BA0FB4F}"/>
    <dgm:cxn modelId="{6AD295A3-D979-4CA0-A88C-0515A73A67E0}" type="presOf" srcId="{EDE6E5DE-6E58-40CE-9093-E7B13177F37F}" destId="{6165BBC5-9014-404D-A53A-072AED54F75C}" srcOrd="0" destOrd="0" presId="urn:microsoft.com/office/officeart/2018/2/layout/IconVerticalSolidList"/>
    <dgm:cxn modelId="{687A56A8-FAA2-461D-A51A-B04DDB6110FE}" srcId="{EDE6E5DE-6E58-40CE-9093-E7B13177F37F}" destId="{7DD2E283-6651-4290-B02B-8C0D32718D74}" srcOrd="0" destOrd="0" parTransId="{992789D1-23F4-40E9-9C2F-59AC7BD910F2}" sibTransId="{8C71BB37-2199-4ED1-A5A1-D53283CB0176}"/>
    <dgm:cxn modelId="{A3587BCC-3AA2-41B7-B4EB-0BCE943FDFBE}" type="presOf" srcId="{FF7EA006-7222-4E37-B5EF-57C33A409B37}" destId="{36FA2E9B-03E4-4230-8765-69F8B01CB32E}" srcOrd="0" destOrd="0" presId="urn:microsoft.com/office/officeart/2018/2/layout/IconVerticalSolidList"/>
    <dgm:cxn modelId="{AAEBEDF9-880D-4410-9A8B-EC43BCB66834}" type="presOf" srcId="{A930A0D8-0E7B-4996-A6AE-E2B8959F3C83}" destId="{BEC8F9A0-824A-48C6-B03C-0DE495223E77}" srcOrd="0" destOrd="0" presId="urn:microsoft.com/office/officeart/2018/2/layout/IconVerticalSolidList"/>
    <dgm:cxn modelId="{79D438CB-5D0E-43B6-8BDF-50EE8A0CEBFD}" type="presParOf" srcId="{6165BBC5-9014-404D-A53A-072AED54F75C}" destId="{7F2D05BF-AD02-4252-A0A5-8A1C04C12E39}" srcOrd="0" destOrd="0" presId="urn:microsoft.com/office/officeart/2018/2/layout/IconVerticalSolidList"/>
    <dgm:cxn modelId="{44CF8FB8-0B89-4740-A5B3-1E23D076C856}" type="presParOf" srcId="{7F2D05BF-AD02-4252-A0A5-8A1C04C12E39}" destId="{1C0535A9-23CC-4C42-8757-B712E508B013}" srcOrd="0" destOrd="0" presId="urn:microsoft.com/office/officeart/2018/2/layout/IconVerticalSolidList"/>
    <dgm:cxn modelId="{8D37A103-D91F-48B2-A02B-72E9444E3473}" type="presParOf" srcId="{7F2D05BF-AD02-4252-A0A5-8A1C04C12E39}" destId="{112A587B-9F7E-46FB-9EB1-024E08E37FAF}" srcOrd="1" destOrd="0" presId="urn:microsoft.com/office/officeart/2018/2/layout/IconVerticalSolidList"/>
    <dgm:cxn modelId="{BFFA1CF0-3769-4DDE-9D14-F40334DE637A}" type="presParOf" srcId="{7F2D05BF-AD02-4252-A0A5-8A1C04C12E39}" destId="{F700463C-849F-4533-A611-C2A9C460CBB1}" srcOrd="2" destOrd="0" presId="urn:microsoft.com/office/officeart/2018/2/layout/IconVerticalSolidList"/>
    <dgm:cxn modelId="{811661D6-EAC7-4603-80AF-56CD51395122}" type="presParOf" srcId="{7F2D05BF-AD02-4252-A0A5-8A1C04C12E39}" destId="{7FEF8C78-6AF9-4C02-9ED3-4D2D1F2CC207}" srcOrd="3" destOrd="0" presId="urn:microsoft.com/office/officeart/2018/2/layout/IconVerticalSolidList"/>
    <dgm:cxn modelId="{CCA3EE42-107F-49C8-BB71-BEE12CF511D7}" type="presParOf" srcId="{6165BBC5-9014-404D-A53A-072AED54F75C}" destId="{DB5E541D-A67D-470E-B45A-7832CDE9461A}" srcOrd="1" destOrd="0" presId="urn:microsoft.com/office/officeart/2018/2/layout/IconVerticalSolidList"/>
    <dgm:cxn modelId="{7868491F-0336-4401-A1D3-87ACA781E47F}" type="presParOf" srcId="{6165BBC5-9014-404D-A53A-072AED54F75C}" destId="{7692E329-62F9-4CA4-BEC0-191E4FCEFC40}" srcOrd="2" destOrd="0" presId="urn:microsoft.com/office/officeart/2018/2/layout/IconVerticalSolidList"/>
    <dgm:cxn modelId="{5940D5C7-60B0-42E9-9650-8C766C791C4D}" type="presParOf" srcId="{7692E329-62F9-4CA4-BEC0-191E4FCEFC40}" destId="{7A4ABF9D-AB56-4D2D-BE02-626F84801CFD}" srcOrd="0" destOrd="0" presId="urn:microsoft.com/office/officeart/2018/2/layout/IconVerticalSolidList"/>
    <dgm:cxn modelId="{7255E2DA-403C-4F86-ABCC-5F9554FB9BA8}" type="presParOf" srcId="{7692E329-62F9-4CA4-BEC0-191E4FCEFC40}" destId="{0F94128B-670C-4763-AD36-C64CB962D5B3}" srcOrd="1" destOrd="0" presId="urn:microsoft.com/office/officeart/2018/2/layout/IconVerticalSolidList"/>
    <dgm:cxn modelId="{2B06AC3F-2B48-43E0-AEF7-56DDF0E5B612}" type="presParOf" srcId="{7692E329-62F9-4CA4-BEC0-191E4FCEFC40}" destId="{B78E4E05-09B9-420B-B7EB-5A9CCFC9C349}" srcOrd="2" destOrd="0" presId="urn:microsoft.com/office/officeart/2018/2/layout/IconVerticalSolidList"/>
    <dgm:cxn modelId="{14E25031-5D1A-4FC0-B40A-074BC9A5C505}" type="presParOf" srcId="{7692E329-62F9-4CA4-BEC0-191E4FCEFC40}" destId="{36FA2E9B-03E4-4230-8765-69F8B01CB32E}" srcOrd="3" destOrd="0" presId="urn:microsoft.com/office/officeart/2018/2/layout/IconVerticalSolidList"/>
    <dgm:cxn modelId="{F5A7EDFD-9943-4A19-97C2-82DD3B443874}" type="presParOf" srcId="{6165BBC5-9014-404D-A53A-072AED54F75C}" destId="{4C6336F5-0D7F-4DE1-8DB2-B914F317EE3E}" srcOrd="3" destOrd="0" presId="urn:microsoft.com/office/officeart/2018/2/layout/IconVerticalSolidList"/>
    <dgm:cxn modelId="{C8384057-5E1B-4C0B-AEE8-149032DBE864}" type="presParOf" srcId="{6165BBC5-9014-404D-A53A-072AED54F75C}" destId="{F4242EFF-DB63-4219-920E-499F3E49BDB4}" srcOrd="4" destOrd="0" presId="urn:microsoft.com/office/officeart/2018/2/layout/IconVerticalSolidList"/>
    <dgm:cxn modelId="{9DAF0304-8BA5-4F4B-B00C-C101E4CD0E2B}" type="presParOf" srcId="{F4242EFF-DB63-4219-920E-499F3E49BDB4}" destId="{113C25E8-847C-4487-A6C7-10461D121286}" srcOrd="0" destOrd="0" presId="urn:microsoft.com/office/officeart/2018/2/layout/IconVerticalSolidList"/>
    <dgm:cxn modelId="{4870E2E1-9CD8-4C3F-BE64-978E6AC804D1}" type="presParOf" srcId="{F4242EFF-DB63-4219-920E-499F3E49BDB4}" destId="{33FC4ECE-8592-4BCA-B8C8-95409C2EA4A5}" srcOrd="1" destOrd="0" presId="urn:microsoft.com/office/officeart/2018/2/layout/IconVerticalSolidList"/>
    <dgm:cxn modelId="{AE67F2EA-2634-49B5-8FE8-23B549FAD890}" type="presParOf" srcId="{F4242EFF-DB63-4219-920E-499F3E49BDB4}" destId="{254384F9-441C-44B8-B62B-53809C4A67F6}" srcOrd="2" destOrd="0" presId="urn:microsoft.com/office/officeart/2018/2/layout/IconVerticalSolidList"/>
    <dgm:cxn modelId="{9DA777E5-EE2C-4D48-8D43-C25B34FBB4FE}" type="presParOf" srcId="{F4242EFF-DB63-4219-920E-499F3E49BDB4}" destId="{BEC8F9A0-824A-48C6-B03C-0DE495223E7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535A9-23CC-4C42-8757-B712E508B013}">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2A587B-9F7E-46FB-9EB1-024E08E37FAF}">
      <dsp:nvSpPr>
        <dsp:cNvPr id="0" name=""/>
        <dsp:cNvSpPr/>
      </dsp:nvSpPr>
      <dsp:spPr>
        <a:xfrm>
          <a:off x="508544" y="378974"/>
          <a:ext cx="924626" cy="9246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EF8C78-6AF9-4C02-9ED3-4D2D1F2CC207}">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Phone Buttons</a:t>
          </a:r>
        </a:p>
      </dsp:txBody>
      <dsp:txXfrm>
        <a:off x="1941716" y="718"/>
        <a:ext cx="4571887" cy="1681139"/>
      </dsp:txXfrm>
    </dsp:sp>
    <dsp:sp modelId="{7A4ABF9D-AB56-4D2D-BE02-626F84801CFD}">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4128B-670C-4763-AD36-C64CB962D5B3}">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FA2E9B-03E4-4230-8765-69F8B01CB32E}">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Screen Features</a:t>
          </a:r>
        </a:p>
      </dsp:txBody>
      <dsp:txXfrm>
        <a:off x="1941716" y="2102143"/>
        <a:ext cx="4571887" cy="1681139"/>
      </dsp:txXfrm>
    </dsp:sp>
    <dsp:sp modelId="{113C25E8-847C-4487-A6C7-10461D121286}">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FC4ECE-8592-4BCA-B8C8-95409C2EA4A5}">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C8F9A0-824A-48C6-B03C-0DE495223E77}">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Call Handling</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C73EB-789E-4542-B3A9-B903EE22CD68}"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7BAB4-7363-4F95-B2C5-93619EEB3194}" type="slidenum">
              <a:rPr lang="en-US" smtClean="0"/>
              <a:t>‹#›</a:t>
            </a:fld>
            <a:endParaRPr lang="en-US"/>
          </a:p>
        </p:txBody>
      </p:sp>
    </p:spTree>
    <p:extLst>
      <p:ext uri="{BB962C8B-B14F-4D97-AF65-F5344CB8AC3E}">
        <p14:creationId xmlns:p14="http://schemas.microsoft.com/office/powerpoint/2010/main" val="320391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your </a:t>
            </a:r>
            <a:r>
              <a:rPr lang="en-US" dirty="0" err="1"/>
              <a:t>MetroNet</a:t>
            </a:r>
            <a:r>
              <a:rPr lang="en-US" dirty="0"/>
              <a:t> Yealink T54W Phone Training.</a:t>
            </a:r>
          </a:p>
          <a:p>
            <a:endParaRPr lang="en-US" dirty="0"/>
          </a:p>
        </p:txBody>
      </p:sp>
      <p:sp>
        <p:nvSpPr>
          <p:cNvPr id="4" name="Slide Number Placeholder 3"/>
          <p:cNvSpPr>
            <a:spLocks noGrp="1"/>
          </p:cNvSpPr>
          <p:nvPr>
            <p:ph type="sldNum" sz="quarter" idx="5"/>
          </p:nvPr>
        </p:nvSpPr>
        <p:spPr/>
        <p:txBody>
          <a:bodyPr/>
          <a:lstStyle/>
          <a:p>
            <a:fld id="{2CF7BAB4-7363-4F95-B2C5-93619EEB3194}" type="slidenum">
              <a:rPr lang="en-US" smtClean="0"/>
              <a:t>1</a:t>
            </a:fld>
            <a:endParaRPr lang="en-US"/>
          </a:p>
        </p:txBody>
      </p:sp>
    </p:spTree>
    <p:extLst>
      <p:ext uri="{BB962C8B-B14F-4D97-AF65-F5344CB8AC3E}">
        <p14:creationId xmlns:p14="http://schemas.microsoft.com/office/powerpoint/2010/main" val="64358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needs to be resolved.  I am not able to conference on my T54W.  Product Development was informed of this on 2/11/22.</a:t>
            </a:r>
          </a:p>
        </p:txBody>
      </p:sp>
      <p:sp>
        <p:nvSpPr>
          <p:cNvPr id="4" name="Slide Number Placeholder 3"/>
          <p:cNvSpPr>
            <a:spLocks noGrp="1"/>
          </p:cNvSpPr>
          <p:nvPr>
            <p:ph type="sldNum" sz="quarter" idx="5"/>
          </p:nvPr>
        </p:nvSpPr>
        <p:spPr/>
        <p:txBody>
          <a:bodyPr/>
          <a:lstStyle/>
          <a:p>
            <a:fld id="{2CF7BAB4-7363-4F95-B2C5-93619EEB3194}" type="slidenum">
              <a:rPr lang="en-US" smtClean="0"/>
              <a:t>10</a:t>
            </a:fld>
            <a:endParaRPr lang="en-US"/>
          </a:p>
        </p:txBody>
      </p:sp>
    </p:spTree>
    <p:extLst>
      <p:ext uri="{BB962C8B-B14F-4D97-AF65-F5344CB8AC3E}">
        <p14:creationId xmlns:p14="http://schemas.microsoft.com/office/powerpoint/2010/main" val="223163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Call Park can be used in place of internal transfer, placing the call on Park and letting your peer know they have a call on Park 01 (or whichever orbit).  Staff members need to understand that just because they see it blinking on their phone doesn’t mean the call parked is for them.  When a call is placed on a park orbit, there is a built in timer (CTS is 2 minutes / </a:t>
            </a:r>
            <a:r>
              <a:rPr lang="en-US" dirty="0" err="1"/>
              <a:t>MetroNet</a:t>
            </a:r>
            <a:r>
              <a:rPr lang="en-US" dirty="0"/>
              <a:t> is 1 minute).  If not picked up will ring back to the phone that placed the call on park.  That </a:t>
            </a:r>
            <a:r>
              <a:rPr lang="en-US" dirty="0" err="1"/>
              <a:t>ringback</a:t>
            </a:r>
            <a:r>
              <a:rPr lang="en-US" dirty="0"/>
              <a:t> call will not go into that voicemail if unanswered so it is important to pay attention to the call if you are the one that parked the call.  </a:t>
            </a:r>
          </a:p>
          <a:p>
            <a:endParaRPr lang="en-US" dirty="0"/>
          </a:p>
        </p:txBody>
      </p:sp>
      <p:sp>
        <p:nvSpPr>
          <p:cNvPr id="4" name="Slide Number Placeholder 3"/>
          <p:cNvSpPr>
            <a:spLocks noGrp="1"/>
          </p:cNvSpPr>
          <p:nvPr>
            <p:ph type="sldNum" sz="quarter" idx="5"/>
          </p:nvPr>
        </p:nvSpPr>
        <p:spPr/>
        <p:txBody>
          <a:bodyPr/>
          <a:lstStyle/>
          <a:p>
            <a:fld id="{2CF7BAB4-7363-4F95-B2C5-93619EEB3194}" type="slidenum">
              <a:rPr lang="en-US" smtClean="0"/>
              <a:t>11</a:t>
            </a:fld>
            <a:endParaRPr lang="en-US"/>
          </a:p>
        </p:txBody>
      </p:sp>
    </p:spTree>
    <p:extLst>
      <p:ext uri="{BB962C8B-B14F-4D97-AF65-F5344CB8AC3E}">
        <p14:creationId xmlns:p14="http://schemas.microsoft.com/office/powerpoint/2010/main" val="2626658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Call History is helpful if you need to return a call but don’t have the caller’s number.  If you see the number in your history, you just touch that entry and your Yealink will dial that number.  If you want to add the entry into your Directory, from your History, navigate to the entry and press the Option button at the bottom of the screen then select Add to Contacts.  Also, this is where you will need to go to view your missed calls to reset your missed call notification.  Missed call notification can be a pop up on your screen, your blinking LED light.  </a:t>
            </a:r>
          </a:p>
          <a:p>
            <a:endParaRPr lang="en-US" dirty="0"/>
          </a:p>
        </p:txBody>
      </p:sp>
      <p:sp>
        <p:nvSpPr>
          <p:cNvPr id="4" name="Slide Number Placeholder 3"/>
          <p:cNvSpPr>
            <a:spLocks noGrp="1"/>
          </p:cNvSpPr>
          <p:nvPr>
            <p:ph type="sldNum" sz="quarter" idx="5"/>
          </p:nvPr>
        </p:nvSpPr>
        <p:spPr/>
        <p:txBody>
          <a:bodyPr/>
          <a:lstStyle/>
          <a:p>
            <a:fld id="{2CF7BAB4-7363-4F95-B2C5-93619EEB3194}" type="slidenum">
              <a:rPr lang="en-US" smtClean="0"/>
              <a:t>12</a:t>
            </a:fld>
            <a:endParaRPr lang="en-US"/>
          </a:p>
        </p:txBody>
      </p:sp>
    </p:spTree>
    <p:extLst>
      <p:ext uri="{BB962C8B-B14F-4D97-AF65-F5344CB8AC3E}">
        <p14:creationId xmlns:p14="http://schemas.microsoft.com/office/powerpoint/2010/main" val="2043720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explanatory)</a:t>
            </a:r>
          </a:p>
        </p:txBody>
      </p:sp>
      <p:sp>
        <p:nvSpPr>
          <p:cNvPr id="4" name="Slide Number Placeholder 3"/>
          <p:cNvSpPr>
            <a:spLocks noGrp="1"/>
          </p:cNvSpPr>
          <p:nvPr>
            <p:ph type="sldNum" sz="quarter" idx="5"/>
          </p:nvPr>
        </p:nvSpPr>
        <p:spPr/>
        <p:txBody>
          <a:bodyPr/>
          <a:lstStyle/>
          <a:p>
            <a:fld id="{2CF7BAB4-7363-4F95-B2C5-93619EEB3194}" type="slidenum">
              <a:rPr lang="en-US" smtClean="0"/>
              <a:t>13</a:t>
            </a:fld>
            <a:endParaRPr lang="en-US"/>
          </a:p>
        </p:txBody>
      </p:sp>
    </p:spTree>
    <p:extLst>
      <p:ext uri="{BB962C8B-B14F-4D97-AF65-F5344CB8AC3E}">
        <p14:creationId xmlns:p14="http://schemas.microsoft.com/office/powerpoint/2010/main" val="98965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other materials emailed to you prior to this session, there is a great video library in the above link.  As you can see, there is a menu of individual videos if you need to see how something specific is done which only takes a couple of minutes.  If you don’t already have the toll-free number for Business Technical Support, make note of the above numbers.      </a:t>
            </a:r>
            <a:r>
              <a:rPr lang="en-US"/>
              <a:t>(I would email this link to the customer also)</a:t>
            </a:r>
          </a:p>
          <a:p>
            <a:endParaRPr lang="en-US"/>
          </a:p>
        </p:txBody>
      </p:sp>
      <p:sp>
        <p:nvSpPr>
          <p:cNvPr id="4" name="Slide Number Placeholder 3"/>
          <p:cNvSpPr>
            <a:spLocks noGrp="1"/>
          </p:cNvSpPr>
          <p:nvPr>
            <p:ph type="sldNum" sz="quarter" idx="5"/>
          </p:nvPr>
        </p:nvSpPr>
        <p:spPr/>
        <p:txBody>
          <a:bodyPr/>
          <a:lstStyle/>
          <a:p>
            <a:fld id="{2CF7BAB4-7363-4F95-B2C5-93619EEB3194}" type="slidenum">
              <a:rPr lang="en-US" smtClean="0"/>
              <a:t>14</a:t>
            </a:fld>
            <a:endParaRPr lang="en-US"/>
          </a:p>
        </p:txBody>
      </p:sp>
    </p:spTree>
    <p:extLst>
      <p:ext uri="{BB962C8B-B14F-4D97-AF65-F5344CB8AC3E}">
        <p14:creationId xmlns:p14="http://schemas.microsoft.com/office/powerpoint/2010/main" val="283038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talk about many features and functions of your phone such as your phone buttons, screen features and call handling.</a:t>
            </a:r>
          </a:p>
          <a:p>
            <a:endParaRPr lang="en-US" dirty="0"/>
          </a:p>
        </p:txBody>
      </p:sp>
      <p:sp>
        <p:nvSpPr>
          <p:cNvPr id="4" name="Slide Number Placeholder 3"/>
          <p:cNvSpPr>
            <a:spLocks noGrp="1"/>
          </p:cNvSpPr>
          <p:nvPr>
            <p:ph type="sldNum" sz="quarter" idx="5"/>
          </p:nvPr>
        </p:nvSpPr>
        <p:spPr/>
        <p:txBody>
          <a:bodyPr/>
          <a:lstStyle/>
          <a:p>
            <a:fld id="{2CF7BAB4-7363-4F95-B2C5-93619EEB3194}" type="slidenum">
              <a:rPr lang="en-US" smtClean="0"/>
              <a:t>2</a:t>
            </a:fld>
            <a:endParaRPr lang="en-US"/>
          </a:p>
        </p:txBody>
      </p:sp>
    </p:spTree>
    <p:extLst>
      <p:ext uri="{BB962C8B-B14F-4D97-AF65-F5344CB8AC3E}">
        <p14:creationId xmlns:p14="http://schemas.microsoft.com/office/powerpoint/2010/main" val="165544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keys to the left and right of the screen are your line keys and can be used for many functions.  The top left key will always be the line assigned to that phone.  The rest of the keys can be used for speed dials, park orbits, or Enhanced Monitored Extensions. We will talk more about Enhanced Monitored Extensions and Park Orbits later in this discussion.  These buttons are customizable so if you find you want buttons programmed, please let your administrator know or contact your Project Manager here at </a:t>
            </a:r>
            <a:r>
              <a:rPr lang="en-US" dirty="0" err="1"/>
              <a:t>MetroNet</a:t>
            </a:r>
            <a:r>
              <a:rPr lang="en-US" dirty="0"/>
              <a:t> for assistance.</a:t>
            </a:r>
          </a:p>
          <a:p>
            <a:endParaRPr lang="en-US" dirty="0"/>
          </a:p>
        </p:txBody>
      </p:sp>
      <p:sp>
        <p:nvSpPr>
          <p:cNvPr id="4" name="Slide Number Placeholder 3"/>
          <p:cNvSpPr>
            <a:spLocks noGrp="1"/>
          </p:cNvSpPr>
          <p:nvPr>
            <p:ph type="sldNum" sz="quarter" idx="5"/>
          </p:nvPr>
        </p:nvSpPr>
        <p:spPr/>
        <p:txBody>
          <a:bodyPr/>
          <a:lstStyle/>
          <a:p>
            <a:fld id="{2CF7BAB4-7363-4F95-B2C5-93619EEB3194}" type="slidenum">
              <a:rPr lang="en-US" smtClean="0"/>
              <a:t>3</a:t>
            </a:fld>
            <a:endParaRPr lang="en-US"/>
          </a:p>
        </p:txBody>
      </p:sp>
    </p:spTree>
    <p:extLst>
      <p:ext uri="{BB962C8B-B14F-4D97-AF65-F5344CB8AC3E}">
        <p14:creationId xmlns:p14="http://schemas.microsoft.com/office/powerpoint/2010/main" val="205245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soft keys at the bottom are not programable but will change depending on what you are doing.  The default screen will show History, Directory, DND and Menu. History will show all missed calls, placed calls, received calls, and forwarded calls.  Directory will show numbers you want stored to be dialed at any time you select the desired entry.  DND for when you do not want to be disrupted.  Any incoming calls will go straight to your voicemail.   Menu offers additional options such as your phones Basic settings (language, ring tone, USB.  You will see the hard keys beside the dial pad will duplicate some of the call functions found on the display screen.</a:t>
            </a:r>
          </a:p>
          <a:p>
            <a:endParaRPr lang="en-US" dirty="0"/>
          </a:p>
        </p:txBody>
      </p:sp>
      <p:sp>
        <p:nvSpPr>
          <p:cNvPr id="4" name="Slide Number Placeholder 3"/>
          <p:cNvSpPr>
            <a:spLocks noGrp="1"/>
          </p:cNvSpPr>
          <p:nvPr>
            <p:ph type="sldNum" sz="quarter" idx="5"/>
          </p:nvPr>
        </p:nvSpPr>
        <p:spPr/>
        <p:txBody>
          <a:bodyPr/>
          <a:lstStyle/>
          <a:p>
            <a:fld id="{2CF7BAB4-7363-4F95-B2C5-93619EEB3194}" type="slidenum">
              <a:rPr lang="en-US" smtClean="0"/>
              <a:t>4</a:t>
            </a:fld>
            <a:endParaRPr lang="en-US"/>
          </a:p>
        </p:txBody>
      </p:sp>
    </p:spTree>
    <p:extLst>
      <p:ext uri="{BB962C8B-B14F-4D97-AF65-F5344CB8AC3E}">
        <p14:creationId xmlns:p14="http://schemas.microsoft.com/office/powerpoint/2010/main" val="3666874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earlier, you may notice you have 2-3 Park buttons, or Park Orbits.  These buttons will light up when a call is “held” and the call can be picked up from any phone within your business group by pressing that blinking Park button.  There is a built-in 2 minute timer for that held call.  If the call is not picked up within that 2 minutes, the call will ring back to the phone that placed the call on park and will ring and ring until answered.  It will not go to that phone’s voicemail.  Enhanced Monitored Extensions are buttons for another users line.  The button will be lit when the user is on an active call and it can also be used to call that person when not in use.  Again, if you want such buttons programmed, please see your system administrator or contact your Project Manager.  These are items I can also assist you with as you discover the need over the next few days.</a:t>
            </a:r>
          </a:p>
          <a:p>
            <a:endParaRPr lang="en-US" dirty="0"/>
          </a:p>
        </p:txBody>
      </p:sp>
      <p:sp>
        <p:nvSpPr>
          <p:cNvPr id="4" name="Slide Number Placeholder 3"/>
          <p:cNvSpPr>
            <a:spLocks noGrp="1"/>
          </p:cNvSpPr>
          <p:nvPr>
            <p:ph type="sldNum" sz="quarter" idx="5"/>
          </p:nvPr>
        </p:nvSpPr>
        <p:spPr/>
        <p:txBody>
          <a:bodyPr/>
          <a:lstStyle/>
          <a:p>
            <a:fld id="{2CF7BAB4-7363-4F95-B2C5-93619EEB3194}" type="slidenum">
              <a:rPr lang="en-US" smtClean="0"/>
              <a:t>5</a:t>
            </a:fld>
            <a:endParaRPr lang="en-US"/>
          </a:p>
        </p:txBody>
      </p:sp>
    </p:spTree>
    <p:extLst>
      <p:ext uri="{BB962C8B-B14F-4D97-AF65-F5344CB8AC3E}">
        <p14:creationId xmlns:p14="http://schemas.microsoft.com/office/powerpoint/2010/main" val="2829813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LED lamp at the top right corner of the display panel will blink to notify you that you have new voicemail messages but if not previously discussed with your Project Manager, the default is also set to blink to notify you of missed calls.  This would mean that if you missed a call and the caller left a message, you could listen to that message and the lamp would still blink until you have viewed your missed calls.  This missed call notification can be disabled if it has not already been disabled for you.  To view your missed calls, simply press the History button at the bottom of your display screen, then back out to your Home screen and the notification will disappear.</a:t>
            </a:r>
          </a:p>
        </p:txBody>
      </p:sp>
      <p:sp>
        <p:nvSpPr>
          <p:cNvPr id="4" name="Slide Number Placeholder 3"/>
          <p:cNvSpPr>
            <a:spLocks noGrp="1"/>
          </p:cNvSpPr>
          <p:nvPr>
            <p:ph type="sldNum" sz="quarter" idx="5"/>
          </p:nvPr>
        </p:nvSpPr>
        <p:spPr/>
        <p:txBody>
          <a:bodyPr/>
          <a:lstStyle/>
          <a:p>
            <a:fld id="{2CF7BAB4-7363-4F95-B2C5-93619EEB3194}" type="slidenum">
              <a:rPr lang="en-US" smtClean="0"/>
              <a:t>6</a:t>
            </a:fld>
            <a:endParaRPr lang="en-US"/>
          </a:p>
        </p:txBody>
      </p:sp>
    </p:spTree>
    <p:extLst>
      <p:ext uri="{BB962C8B-B14F-4D97-AF65-F5344CB8AC3E}">
        <p14:creationId xmlns:p14="http://schemas.microsoft.com/office/powerpoint/2010/main" val="1980338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earlier, you will find some of the functions offered in the soft keys duplicated in the hard keys.  Hold and Resume is an example of that.  While in an active call, you will see Hold as an option in the keys at the bottom of the display screen.  You can press that button or you can use the hard key below the mute button, found to the right of the </a:t>
            </a:r>
            <a:r>
              <a:rPr lang="en-US" dirty="0" err="1"/>
              <a:t>dialpad</a:t>
            </a:r>
            <a:r>
              <a:rPr lang="en-US" dirty="0"/>
              <a:t>.  Either option works the same so there is no difference, it is all in your personal preference.  Resuming a held call is the same.  You can use the soft key or the hard key to resume the held call.</a:t>
            </a:r>
          </a:p>
        </p:txBody>
      </p:sp>
      <p:sp>
        <p:nvSpPr>
          <p:cNvPr id="4" name="Slide Number Placeholder 3"/>
          <p:cNvSpPr>
            <a:spLocks noGrp="1"/>
          </p:cNvSpPr>
          <p:nvPr>
            <p:ph type="sldNum" sz="quarter" idx="5"/>
          </p:nvPr>
        </p:nvSpPr>
        <p:spPr/>
        <p:txBody>
          <a:bodyPr/>
          <a:lstStyle/>
          <a:p>
            <a:fld id="{2CF7BAB4-7363-4F95-B2C5-93619EEB3194}" type="slidenum">
              <a:rPr lang="en-US" smtClean="0"/>
              <a:t>7</a:t>
            </a:fld>
            <a:endParaRPr lang="en-US"/>
          </a:p>
        </p:txBody>
      </p:sp>
    </p:spTree>
    <p:extLst>
      <p:ext uri="{BB962C8B-B14F-4D97-AF65-F5344CB8AC3E}">
        <p14:creationId xmlns:p14="http://schemas.microsoft.com/office/powerpoint/2010/main" val="169637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Yealink only has one button for your line, you will see both calls held on your screen and use your toggle buttons to the left of the </a:t>
            </a:r>
            <a:r>
              <a:rPr lang="en-US" dirty="0" err="1"/>
              <a:t>dialpad</a:t>
            </a:r>
            <a:r>
              <a:rPr lang="en-US" dirty="0"/>
              <a:t> to select the call and select Resume.  In this example, where there are two buttons for your line, you can use the Swap button to toggle back and forth between the calls.  Each time you press swap, your active call is placed on hold and the previously held call is now active.</a:t>
            </a:r>
          </a:p>
        </p:txBody>
      </p:sp>
      <p:sp>
        <p:nvSpPr>
          <p:cNvPr id="4" name="Slide Number Placeholder 3"/>
          <p:cNvSpPr>
            <a:spLocks noGrp="1"/>
          </p:cNvSpPr>
          <p:nvPr>
            <p:ph type="sldNum" sz="quarter" idx="5"/>
          </p:nvPr>
        </p:nvSpPr>
        <p:spPr/>
        <p:txBody>
          <a:bodyPr/>
          <a:lstStyle/>
          <a:p>
            <a:fld id="{2CF7BAB4-7363-4F95-B2C5-93619EEB3194}" type="slidenum">
              <a:rPr lang="en-US" smtClean="0"/>
              <a:t>8</a:t>
            </a:fld>
            <a:endParaRPr lang="en-US"/>
          </a:p>
        </p:txBody>
      </p:sp>
    </p:spTree>
    <p:extLst>
      <p:ext uri="{BB962C8B-B14F-4D97-AF65-F5344CB8AC3E}">
        <p14:creationId xmlns:p14="http://schemas.microsoft.com/office/powerpoint/2010/main" val="399103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press Transfer, you will see the options at the bottom of the screen change to offer options.   NOTE:  I AM ONLY ABLE TO BLIND TRANSFER ON MY T54W.  PRODUCT DEVELOPMENT AWARE OF ISSUE.  WE DO NOT HAVE THE ISSUE IN THE CTS HPBX.</a:t>
            </a:r>
          </a:p>
        </p:txBody>
      </p:sp>
      <p:sp>
        <p:nvSpPr>
          <p:cNvPr id="4" name="Slide Number Placeholder 3"/>
          <p:cNvSpPr>
            <a:spLocks noGrp="1"/>
          </p:cNvSpPr>
          <p:nvPr>
            <p:ph type="sldNum" sz="quarter" idx="5"/>
          </p:nvPr>
        </p:nvSpPr>
        <p:spPr/>
        <p:txBody>
          <a:bodyPr/>
          <a:lstStyle/>
          <a:p>
            <a:fld id="{2CF7BAB4-7363-4F95-B2C5-93619EEB3194}" type="slidenum">
              <a:rPr lang="en-US" smtClean="0"/>
              <a:t>9</a:t>
            </a:fld>
            <a:endParaRPr lang="en-US"/>
          </a:p>
        </p:txBody>
      </p:sp>
    </p:spTree>
    <p:extLst>
      <p:ext uri="{BB962C8B-B14F-4D97-AF65-F5344CB8AC3E}">
        <p14:creationId xmlns:p14="http://schemas.microsoft.com/office/powerpoint/2010/main" val="82498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212D-1E56-4BD7-802A-87F99999E0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16BCA-49CD-4687-A3DC-C73CB27183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DECC3E-BAC3-431F-A8BA-B1309E027762}"/>
              </a:ext>
            </a:extLst>
          </p:cNvPr>
          <p:cNvSpPr>
            <a:spLocks noGrp="1"/>
          </p:cNvSpPr>
          <p:nvPr>
            <p:ph type="dt" sz="half" idx="10"/>
          </p:nvPr>
        </p:nvSpPr>
        <p:spPr/>
        <p:txBody>
          <a:bodyPr/>
          <a:lstStyle/>
          <a:p>
            <a:fld id="{411A09C6-B3E1-4850-95C1-3C895E57145B}" type="datetimeFigureOut">
              <a:rPr lang="en-US" smtClean="0"/>
              <a:t>3/2/2022</a:t>
            </a:fld>
            <a:endParaRPr lang="en-US"/>
          </a:p>
        </p:txBody>
      </p:sp>
      <p:sp>
        <p:nvSpPr>
          <p:cNvPr id="5" name="Footer Placeholder 4">
            <a:extLst>
              <a:ext uri="{FF2B5EF4-FFF2-40B4-BE49-F238E27FC236}">
                <a16:creationId xmlns:a16="http://schemas.microsoft.com/office/drawing/2014/main" id="{C36A564F-A658-4510-8065-5A1104CD6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7D428-697E-43C0-AA3D-2D9088AE97E0}"/>
              </a:ext>
            </a:extLst>
          </p:cNvPr>
          <p:cNvSpPr>
            <a:spLocks noGrp="1"/>
          </p:cNvSpPr>
          <p:nvPr>
            <p:ph type="sldNum" sz="quarter" idx="12"/>
          </p:nvPr>
        </p:nvSpPr>
        <p:spPr/>
        <p:txBody>
          <a:bodyPr/>
          <a:lstStyle/>
          <a:p>
            <a:fld id="{C6319A17-099B-4010-AA2B-F00BF3C41736}" type="slidenum">
              <a:rPr lang="en-US" smtClean="0"/>
              <a:t>‹#›</a:t>
            </a:fld>
            <a:endParaRPr lang="en-US"/>
          </a:p>
        </p:txBody>
      </p:sp>
    </p:spTree>
    <p:extLst>
      <p:ext uri="{BB962C8B-B14F-4D97-AF65-F5344CB8AC3E}">
        <p14:creationId xmlns:p14="http://schemas.microsoft.com/office/powerpoint/2010/main" val="2389913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F407-1A6B-412E-A000-66881E3A2D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423569-1A30-4010-BC9D-F70882F25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73A7C-4181-499B-814B-66DE38C3BA14}"/>
              </a:ext>
            </a:extLst>
          </p:cNvPr>
          <p:cNvSpPr>
            <a:spLocks noGrp="1"/>
          </p:cNvSpPr>
          <p:nvPr>
            <p:ph type="dt" sz="half" idx="10"/>
          </p:nvPr>
        </p:nvSpPr>
        <p:spPr/>
        <p:txBody>
          <a:bodyPr/>
          <a:lstStyle/>
          <a:p>
            <a:fld id="{411A09C6-B3E1-4850-95C1-3C895E57145B}" type="datetimeFigureOut">
              <a:rPr lang="en-US" smtClean="0"/>
              <a:t>3/2/2022</a:t>
            </a:fld>
            <a:endParaRPr lang="en-US"/>
          </a:p>
        </p:txBody>
      </p:sp>
      <p:sp>
        <p:nvSpPr>
          <p:cNvPr id="5" name="Footer Placeholder 4">
            <a:extLst>
              <a:ext uri="{FF2B5EF4-FFF2-40B4-BE49-F238E27FC236}">
                <a16:creationId xmlns:a16="http://schemas.microsoft.com/office/drawing/2014/main" id="{E6A804BB-B92F-4C2F-A103-00441C953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9F0E4-57F9-4111-AAB9-E81731859AA2}"/>
              </a:ext>
            </a:extLst>
          </p:cNvPr>
          <p:cNvSpPr>
            <a:spLocks noGrp="1"/>
          </p:cNvSpPr>
          <p:nvPr>
            <p:ph type="sldNum" sz="quarter" idx="12"/>
          </p:nvPr>
        </p:nvSpPr>
        <p:spPr/>
        <p:txBody>
          <a:bodyPr/>
          <a:lstStyle/>
          <a:p>
            <a:fld id="{C6319A17-099B-4010-AA2B-F00BF3C41736}" type="slidenum">
              <a:rPr lang="en-US" smtClean="0"/>
              <a:t>‹#›</a:t>
            </a:fld>
            <a:endParaRPr lang="en-US"/>
          </a:p>
        </p:txBody>
      </p:sp>
    </p:spTree>
    <p:extLst>
      <p:ext uri="{BB962C8B-B14F-4D97-AF65-F5344CB8AC3E}">
        <p14:creationId xmlns:p14="http://schemas.microsoft.com/office/powerpoint/2010/main" val="386683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D7C86-12FC-40DF-9CCD-F5C3B6E6D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64117E-0897-4F6E-B360-2E1CDD56F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9920A-25A5-4D7E-8453-C91DE749400F}"/>
              </a:ext>
            </a:extLst>
          </p:cNvPr>
          <p:cNvSpPr>
            <a:spLocks noGrp="1"/>
          </p:cNvSpPr>
          <p:nvPr>
            <p:ph type="dt" sz="half" idx="10"/>
          </p:nvPr>
        </p:nvSpPr>
        <p:spPr/>
        <p:txBody>
          <a:bodyPr/>
          <a:lstStyle/>
          <a:p>
            <a:fld id="{411A09C6-B3E1-4850-95C1-3C895E57145B}" type="datetimeFigureOut">
              <a:rPr lang="en-US" smtClean="0"/>
              <a:t>3/2/2022</a:t>
            </a:fld>
            <a:endParaRPr lang="en-US"/>
          </a:p>
        </p:txBody>
      </p:sp>
      <p:sp>
        <p:nvSpPr>
          <p:cNvPr id="5" name="Footer Placeholder 4">
            <a:extLst>
              <a:ext uri="{FF2B5EF4-FFF2-40B4-BE49-F238E27FC236}">
                <a16:creationId xmlns:a16="http://schemas.microsoft.com/office/drawing/2014/main" id="{FC58F95D-078B-4833-9F22-A6A7F0E2F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DD6F2-1084-487B-91E6-F07F1E7F9F97}"/>
              </a:ext>
            </a:extLst>
          </p:cNvPr>
          <p:cNvSpPr>
            <a:spLocks noGrp="1"/>
          </p:cNvSpPr>
          <p:nvPr>
            <p:ph type="sldNum" sz="quarter" idx="12"/>
          </p:nvPr>
        </p:nvSpPr>
        <p:spPr/>
        <p:txBody>
          <a:bodyPr/>
          <a:lstStyle/>
          <a:p>
            <a:fld id="{C6319A17-099B-4010-AA2B-F00BF3C41736}" type="slidenum">
              <a:rPr lang="en-US" smtClean="0"/>
              <a:t>‹#›</a:t>
            </a:fld>
            <a:endParaRPr lang="en-US"/>
          </a:p>
        </p:txBody>
      </p:sp>
    </p:spTree>
    <p:extLst>
      <p:ext uri="{BB962C8B-B14F-4D97-AF65-F5344CB8AC3E}">
        <p14:creationId xmlns:p14="http://schemas.microsoft.com/office/powerpoint/2010/main" val="32090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FAE47-4E6D-42E2-96DE-534529F060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2A531-3E81-44EC-A8EF-F49C70FD92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35EC5-DA6F-46F8-B2EA-8A26CD811742}"/>
              </a:ext>
            </a:extLst>
          </p:cNvPr>
          <p:cNvSpPr>
            <a:spLocks noGrp="1"/>
          </p:cNvSpPr>
          <p:nvPr>
            <p:ph type="dt" sz="half" idx="10"/>
          </p:nvPr>
        </p:nvSpPr>
        <p:spPr/>
        <p:txBody>
          <a:bodyPr/>
          <a:lstStyle/>
          <a:p>
            <a:fld id="{411A09C6-B3E1-4850-95C1-3C895E57145B}" type="datetimeFigureOut">
              <a:rPr lang="en-US" smtClean="0"/>
              <a:t>3/2/2022</a:t>
            </a:fld>
            <a:endParaRPr lang="en-US"/>
          </a:p>
        </p:txBody>
      </p:sp>
      <p:sp>
        <p:nvSpPr>
          <p:cNvPr id="5" name="Footer Placeholder 4">
            <a:extLst>
              <a:ext uri="{FF2B5EF4-FFF2-40B4-BE49-F238E27FC236}">
                <a16:creationId xmlns:a16="http://schemas.microsoft.com/office/drawing/2014/main" id="{161F8C2B-4255-4F37-9382-4BD977582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A5623-281C-47A1-BC03-5365102AC50D}"/>
              </a:ext>
            </a:extLst>
          </p:cNvPr>
          <p:cNvSpPr>
            <a:spLocks noGrp="1"/>
          </p:cNvSpPr>
          <p:nvPr>
            <p:ph type="sldNum" sz="quarter" idx="12"/>
          </p:nvPr>
        </p:nvSpPr>
        <p:spPr/>
        <p:txBody>
          <a:bodyPr/>
          <a:lstStyle/>
          <a:p>
            <a:fld id="{C6319A17-099B-4010-AA2B-F00BF3C41736}" type="slidenum">
              <a:rPr lang="en-US" smtClean="0"/>
              <a:t>‹#›</a:t>
            </a:fld>
            <a:endParaRPr lang="en-US"/>
          </a:p>
        </p:txBody>
      </p:sp>
    </p:spTree>
    <p:extLst>
      <p:ext uri="{BB962C8B-B14F-4D97-AF65-F5344CB8AC3E}">
        <p14:creationId xmlns:p14="http://schemas.microsoft.com/office/powerpoint/2010/main" val="180582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43CE-5CDC-4810-BBA3-120AAEBE33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34CB61-CD0A-4174-B8F9-33E926DECD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AFC9C9-E0B0-48CA-B145-46AA82CD3BE3}"/>
              </a:ext>
            </a:extLst>
          </p:cNvPr>
          <p:cNvSpPr>
            <a:spLocks noGrp="1"/>
          </p:cNvSpPr>
          <p:nvPr>
            <p:ph type="dt" sz="half" idx="10"/>
          </p:nvPr>
        </p:nvSpPr>
        <p:spPr/>
        <p:txBody>
          <a:bodyPr/>
          <a:lstStyle/>
          <a:p>
            <a:fld id="{411A09C6-B3E1-4850-95C1-3C895E57145B}" type="datetimeFigureOut">
              <a:rPr lang="en-US" smtClean="0"/>
              <a:t>3/2/2022</a:t>
            </a:fld>
            <a:endParaRPr lang="en-US"/>
          </a:p>
        </p:txBody>
      </p:sp>
      <p:sp>
        <p:nvSpPr>
          <p:cNvPr id="5" name="Footer Placeholder 4">
            <a:extLst>
              <a:ext uri="{FF2B5EF4-FFF2-40B4-BE49-F238E27FC236}">
                <a16:creationId xmlns:a16="http://schemas.microsoft.com/office/drawing/2014/main" id="{2526A008-2A54-4824-A261-D88F44BF5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DC209-5878-4FF4-A5F7-2B3B50ECDA8D}"/>
              </a:ext>
            </a:extLst>
          </p:cNvPr>
          <p:cNvSpPr>
            <a:spLocks noGrp="1"/>
          </p:cNvSpPr>
          <p:nvPr>
            <p:ph type="sldNum" sz="quarter" idx="12"/>
          </p:nvPr>
        </p:nvSpPr>
        <p:spPr/>
        <p:txBody>
          <a:bodyPr/>
          <a:lstStyle/>
          <a:p>
            <a:fld id="{C6319A17-099B-4010-AA2B-F00BF3C41736}" type="slidenum">
              <a:rPr lang="en-US" smtClean="0"/>
              <a:t>‹#›</a:t>
            </a:fld>
            <a:endParaRPr lang="en-US"/>
          </a:p>
        </p:txBody>
      </p:sp>
    </p:spTree>
    <p:extLst>
      <p:ext uri="{BB962C8B-B14F-4D97-AF65-F5344CB8AC3E}">
        <p14:creationId xmlns:p14="http://schemas.microsoft.com/office/powerpoint/2010/main" val="380680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F1DE-0837-47E9-A4CB-417850E83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E0105E-0707-4CB6-A58E-379A2F50FD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792900-B52E-4C4C-9E2A-27A1D7A276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2831BC-3795-4D8E-BC63-85D3741370C9}"/>
              </a:ext>
            </a:extLst>
          </p:cNvPr>
          <p:cNvSpPr>
            <a:spLocks noGrp="1"/>
          </p:cNvSpPr>
          <p:nvPr>
            <p:ph type="dt" sz="half" idx="10"/>
          </p:nvPr>
        </p:nvSpPr>
        <p:spPr/>
        <p:txBody>
          <a:bodyPr/>
          <a:lstStyle/>
          <a:p>
            <a:fld id="{411A09C6-B3E1-4850-95C1-3C895E57145B}" type="datetimeFigureOut">
              <a:rPr lang="en-US" smtClean="0"/>
              <a:t>3/2/2022</a:t>
            </a:fld>
            <a:endParaRPr lang="en-US"/>
          </a:p>
        </p:txBody>
      </p:sp>
      <p:sp>
        <p:nvSpPr>
          <p:cNvPr id="6" name="Footer Placeholder 5">
            <a:extLst>
              <a:ext uri="{FF2B5EF4-FFF2-40B4-BE49-F238E27FC236}">
                <a16:creationId xmlns:a16="http://schemas.microsoft.com/office/drawing/2014/main" id="{1808F476-02A9-4A58-930A-4834980E7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CFE40-AB20-4718-B9D2-E05F4C3B26B0}"/>
              </a:ext>
            </a:extLst>
          </p:cNvPr>
          <p:cNvSpPr>
            <a:spLocks noGrp="1"/>
          </p:cNvSpPr>
          <p:nvPr>
            <p:ph type="sldNum" sz="quarter" idx="12"/>
          </p:nvPr>
        </p:nvSpPr>
        <p:spPr/>
        <p:txBody>
          <a:bodyPr/>
          <a:lstStyle/>
          <a:p>
            <a:fld id="{C6319A17-099B-4010-AA2B-F00BF3C41736}" type="slidenum">
              <a:rPr lang="en-US" smtClean="0"/>
              <a:t>‹#›</a:t>
            </a:fld>
            <a:endParaRPr lang="en-US"/>
          </a:p>
        </p:txBody>
      </p:sp>
    </p:spTree>
    <p:extLst>
      <p:ext uri="{BB962C8B-B14F-4D97-AF65-F5344CB8AC3E}">
        <p14:creationId xmlns:p14="http://schemas.microsoft.com/office/powerpoint/2010/main" val="406704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07CE-D878-47EE-A9F5-E3360777C5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D7C310-3A9E-48EA-8013-9DDA879767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B449F4-DB37-4DB2-B195-63588F9CFC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23B03-4C0B-497C-B289-9111E37AF3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03E6B-70AF-4DE0-B6B3-3CDE747890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EFE2AA-EE41-4D8C-9DAA-07CAA59BDDE0}"/>
              </a:ext>
            </a:extLst>
          </p:cNvPr>
          <p:cNvSpPr>
            <a:spLocks noGrp="1"/>
          </p:cNvSpPr>
          <p:nvPr>
            <p:ph type="dt" sz="half" idx="10"/>
          </p:nvPr>
        </p:nvSpPr>
        <p:spPr/>
        <p:txBody>
          <a:bodyPr/>
          <a:lstStyle/>
          <a:p>
            <a:fld id="{411A09C6-B3E1-4850-95C1-3C895E57145B}" type="datetimeFigureOut">
              <a:rPr lang="en-US" smtClean="0"/>
              <a:t>3/2/2022</a:t>
            </a:fld>
            <a:endParaRPr lang="en-US"/>
          </a:p>
        </p:txBody>
      </p:sp>
      <p:sp>
        <p:nvSpPr>
          <p:cNvPr id="8" name="Footer Placeholder 7">
            <a:extLst>
              <a:ext uri="{FF2B5EF4-FFF2-40B4-BE49-F238E27FC236}">
                <a16:creationId xmlns:a16="http://schemas.microsoft.com/office/drawing/2014/main" id="{64A3B57F-F133-461C-9899-FA4C5FA81E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2A52E1-EC6E-4DB7-8841-F0FAC00ECD46}"/>
              </a:ext>
            </a:extLst>
          </p:cNvPr>
          <p:cNvSpPr>
            <a:spLocks noGrp="1"/>
          </p:cNvSpPr>
          <p:nvPr>
            <p:ph type="sldNum" sz="quarter" idx="12"/>
          </p:nvPr>
        </p:nvSpPr>
        <p:spPr/>
        <p:txBody>
          <a:bodyPr/>
          <a:lstStyle/>
          <a:p>
            <a:fld id="{C6319A17-099B-4010-AA2B-F00BF3C41736}" type="slidenum">
              <a:rPr lang="en-US" smtClean="0"/>
              <a:t>‹#›</a:t>
            </a:fld>
            <a:endParaRPr lang="en-US"/>
          </a:p>
        </p:txBody>
      </p:sp>
    </p:spTree>
    <p:extLst>
      <p:ext uri="{BB962C8B-B14F-4D97-AF65-F5344CB8AC3E}">
        <p14:creationId xmlns:p14="http://schemas.microsoft.com/office/powerpoint/2010/main" val="191732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7ACA-AE46-45A7-9267-1C136FAFD3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1D8586-86ED-42A3-90CD-78AE820402CD}"/>
              </a:ext>
            </a:extLst>
          </p:cNvPr>
          <p:cNvSpPr>
            <a:spLocks noGrp="1"/>
          </p:cNvSpPr>
          <p:nvPr>
            <p:ph type="dt" sz="half" idx="10"/>
          </p:nvPr>
        </p:nvSpPr>
        <p:spPr/>
        <p:txBody>
          <a:bodyPr/>
          <a:lstStyle/>
          <a:p>
            <a:fld id="{411A09C6-B3E1-4850-95C1-3C895E57145B}" type="datetimeFigureOut">
              <a:rPr lang="en-US" smtClean="0"/>
              <a:t>3/2/2022</a:t>
            </a:fld>
            <a:endParaRPr lang="en-US"/>
          </a:p>
        </p:txBody>
      </p:sp>
      <p:sp>
        <p:nvSpPr>
          <p:cNvPr id="4" name="Footer Placeholder 3">
            <a:extLst>
              <a:ext uri="{FF2B5EF4-FFF2-40B4-BE49-F238E27FC236}">
                <a16:creationId xmlns:a16="http://schemas.microsoft.com/office/drawing/2014/main" id="{0991734F-52BF-4803-B0A7-8C6F8D9154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11BFEF-63F6-440E-A41A-6239163C2F59}"/>
              </a:ext>
            </a:extLst>
          </p:cNvPr>
          <p:cNvSpPr>
            <a:spLocks noGrp="1"/>
          </p:cNvSpPr>
          <p:nvPr>
            <p:ph type="sldNum" sz="quarter" idx="12"/>
          </p:nvPr>
        </p:nvSpPr>
        <p:spPr/>
        <p:txBody>
          <a:bodyPr/>
          <a:lstStyle/>
          <a:p>
            <a:fld id="{C6319A17-099B-4010-AA2B-F00BF3C41736}" type="slidenum">
              <a:rPr lang="en-US" smtClean="0"/>
              <a:t>‹#›</a:t>
            </a:fld>
            <a:endParaRPr lang="en-US"/>
          </a:p>
        </p:txBody>
      </p:sp>
    </p:spTree>
    <p:extLst>
      <p:ext uri="{BB962C8B-B14F-4D97-AF65-F5344CB8AC3E}">
        <p14:creationId xmlns:p14="http://schemas.microsoft.com/office/powerpoint/2010/main" val="9492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5E801D-058E-4578-A2FE-6F093AB1EA21}"/>
              </a:ext>
            </a:extLst>
          </p:cNvPr>
          <p:cNvSpPr>
            <a:spLocks noGrp="1"/>
          </p:cNvSpPr>
          <p:nvPr>
            <p:ph type="dt" sz="half" idx="10"/>
          </p:nvPr>
        </p:nvSpPr>
        <p:spPr/>
        <p:txBody>
          <a:bodyPr/>
          <a:lstStyle/>
          <a:p>
            <a:fld id="{411A09C6-B3E1-4850-95C1-3C895E57145B}" type="datetimeFigureOut">
              <a:rPr lang="en-US" smtClean="0"/>
              <a:t>3/2/2022</a:t>
            </a:fld>
            <a:endParaRPr lang="en-US"/>
          </a:p>
        </p:txBody>
      </p:sp>
      <p:sp>
        <p:nvSpPr>
          <p:cNvPr id="3" name="Footer Placeholder 2">
            <a:extLst>
              <a:ext uri="{FF2B5EF4-FFF2-40B4-BE49-F238E27FC236}">
                <a16:creationId xmlns:a16="http://schemas.microsoft.com/office/drawing/2014/main" id="{6AD812B6-67F8-4FBB-86F3-45D4FDACE1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517F9-12B1-4EBE-B84D-51BD654EBA7E}"/>
              </a:ext>
            </a:extLst>
          </p:cNvPr>
          <p:cNvSpPr>
            <a:spLocks noGrp="1"/>
          </p:cNvSpPr>
          <p:nvPr>
            <p:ph type="sldNum" sz="quarter" idx="12"/>
          </p:nvPr>
        </p:nvSpPr>
        <p:spPr/>
        <p:txBody>
          <a:bodyPr/>
          <a:lstStyle/>
          <a:p>
            <a:fld id="{C6319A17-099B-4010-AA2B-F00BF3C41736}" type="slidenum">
              <a:rPr lang="en-US" smtClean="0"/>
              <a:t>‹#›</a:t>
            </a:fld>
            <a:endParaRPr lang="en-US"/>
          </a:p>
        </p:txBody>
      </p:sp>
    </p:spTree>
    <p:extLst>
      <p:ext uri="{BB962C8B-B14F-4D97-AF65-F5344CB8AC3E}">
        <p14:creationId xmlns:p14="http://schemas.microsoft.com/office/powerpoint/2010/main" val="426310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59FA-ABFB-4D48-91CF-D584EF996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1FEC18-C1B8-4088-89C9-B1A0E54C9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8ECC5A-A1B4-4F69-8B59-5DEAF8CC3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D9F8FE-D73C-4B04-A932-873C51B3A6FE}"/>
              </a:ext>
            </a:extLst>
          </p:cNvPr>
          <p:cNvSpPr>
            <a:spLocks noGrp="1"/>
          </p:cNvSpPr>
          <p:nvPr>
            <p:ph type="dt" sz="half" idx="10"/>
          </p:nvPr>
        </p:nvSpPr>
        <p:spPr/>
        <p:txBody>
          <a:bodyPr/>
          <a:lstStyle/>
          <a:p>
            <a:fld id="{411A09C6-B3E1-4850-95C1-3C895E57145B}" type="datetimeFigureOut">
              <a:rPr lang="en-US" smtClean="0"/>
              <a:t>3/2/2022</a:t>
            </a:fld>
            <a:endParaRPr lang="en-US"/>
          </a:p>
        </p:txBody>
      </p:sp>
      <p:sp>
        <p:nvSpPr>
          <p:cNvPr id="6" name="Footer Placeholder 5">
            <a:extLst>
              <a:ext uri="{FF2B5EF4-FFF2-40B4-BE49-F238E27FC236}">
                <a16:creationId xmlns:a16="http://schemas.microsoft.com/office/drawing/2014/main" id="{6F2590ED-17B3-41E6-B668-55AD947D35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4EE38-B2D4-4FF3-8C75-CAD144B2A4F7}"/>
              </a:ext>
            </a:extLst>
          </p:cNvPr>
          <p:cNvSpPr>
            <a:spLocks noGrp="1"/>
          </p:cNvSpPr>
          <p:nvPr>
            <p:ph type="sldNum" sz="quarter" idx="12"/>
          </p:nvPr>
        </p:nvSpPr>
        <p:spPr/>
        <p:txBody>
          <a:bodyPr/>
          <a:lstStyle/>
          <a:p>
            <a:fld id="{C6319A17-099B-4010-AA2B-F00BF3C41736}" type="slidenum">
              <a:rPr lang="en-US" smtClean="0"/>
              <a:t>‹#›</a:t>
            </a:fld>
            <a:endParaRPr lang="en-US"/>
          </a:p>
        </p:txBody>
      </p:sp>
    </p:spTree>
    <p:extLst>
      <p:ext uri="{BB962C8B-B14F-4D97-AF65-F5344CB8AC3E}">
        <p14:creationId xmlns:p14="http://schemas.microsoft.com/office/powerpoint/2010/main" val="63021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762F-2E70-4E7C-BBD6-2910616BD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587FBE-E727-4982-B2DC-6F28B368F0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F6A6F8-C5FC-4217-8C35-105CACC59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D9295-38DC-4EA9-9306-0377684A5F5D}"/>
              </a:ext>
            </a:extLst>
          </p:cNvPr>
          <p:cNvSpPr>
            <a:spLocks noGrp="1"/>
          </p:cNvSpPr>
          <p:nvPr>
            <p:ph type="dt" sz="half" idx="10"/>
          </p:nvPr>
        </p:nvSpPr>
        <p:spPr/>
        <p:txBody>
          <a:bodyPr/>
          <a:lstStyle/>
          <a:p>
            <a:fld id="{411A09C6-B3E1-4850-95C1-3C895E57145B}" type="datetimeFigureOut">
              <a:rPr lang="en-US" smtClean="0"/>
              <a:t>3/2/2022</a:t>
            </a:fld>
            <a:endParaRPr lang="en-US"/>
          </a:p>
        </p:txBody>
      </p:sp>
      <p:sp>
        <p:nvSpPr>
          <p:cNvPr id="6" name="Footer Placeholder 5">
            <a:extLst>
              <a:ext uri="{FF2B5EF4-FFF2-40B4-BE49-F238E27FC236}">
                <a16:creationId xmlns:a16="http://schemas.microsoft.com/office/drawing/2014/main" id="{0D6463E5-F194-468C-B1DA-58D30A4C8E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309238-3750-4ECB-9F1B-0C468DA7990F}"/>
              </a:ext>
            </a:extLst>
          </p:cNvPr>
          <p:cNvSpPr>
            <a:spLocks noGrp="1"/>
          </p:cNvSpPr>
          <p:nvPr>
            <p:ph type="sldNum" sz="quarter" idx="12"/>
          </p:nvPr>
        </p:nvSpPr>
        <p:spPr/>
        <p:txBody>
          <a:bodyPr/>
          <a:lstStyle/>
          <a:p>
            <a:fld id="{C6319A17-099B-4010-AA2B-F00BF3C41736}" type="slidenum">
              <a:rPr lang="en-US" smtClean="0"/>
              <a:t>‹#›</a:t>
            </a:fld>
            <a:endParaRPr lang="en-US"/>
          </a:p>
        </p:txBody>
      </p:sp>
    </p:spTree>
    <p:extLst>
      <p:ext uri="{BB962C8B-B14F-4D97-AF65-F5344CB8AC3E}">
        <p14:creationId xmlns:p14="http://schemas.microsoft.com/office/powerpoint/2010/main" val="87381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E5F91-5D9A-4D47-B570-08F2A53582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65AD3F-0D1C-453B-A526-CE79326EE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B3201-AE58-4514-9847-EE84DEBC0C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A09C6-B3E1-4850-95C1-3C895E57145B}" type="datetimeFigureOut">
              <a:rPr lang="en-US" smtClean="0"/>
              <a:t>3/2/2022</a:t>
            </a:fld>
            <a:endParaRPr lang="en-US"/>
          </a:p>
        </p:txBody>
      </p:sp>
      <p:sp>
        <p:nvSpPr>
          <p:cNvPr id="5" name="Footer Placeholder 4">
            <a:extLst>
              <a:ext uri="{FF2B5EF4-FFF2-40B4-BE49-F238E27FC236}">
                <a16:creationId xmlns:a16="http://schemas.microsoft.com/office/drawing/2014/main" id="{03FF61BD-4FB5-492C-9CD5-35D8874731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455568-BF57-4C52-A76E-56BC995177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19A17-099B-4010-AA2B-F00BF3C41736}" type="slidenum">
              <a:rPr lang="en-US" smtClean="0"/>
              <a:t>‹#›</a:t>
            </a:fld>
            <a:endParaRPr lang="en-US"/>
          </a:p>
        </p:txBody>
      </p:sp>
    </p:spTree>
    <p:extLst>
      <p:ext uri="{BB962C8B-B14F-4D97-AF65-F5344CB8AC3E}">
        <p14:creationId xmlns:p14="http://schemas.microsoft.com/office/powerpoint/2010/main" val="3793699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s://business.metronetinc.com/wp-content/uploads/Yealink_T54W_Desk_Phone_Instructional_Video/story.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368FBC8B-BEF7-48B9-9870-CF971D09E5D4}"/>
              </a:ext>
            </a:extLst>
          </p:cNvPr>
          <p:cNvSpPr txBox="1"/>
          <p:nvPr/>
        </p:nvSpPr>
        <p:spPr>
          <a:xfrm>
            <a:off x="2047793" y="4614902"/>
            <a:ext cx="8081960" cy="94395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kern="1200">
                <a:solidFill>
                  <a:schemeClr val="tx1"/>
                </a:solidFill>
                <a:latin typeface="+mj-lt"/>
                <a:ea typeface="+mj-ea"/>
                <a:cs typeface="+mj-cs"/>
              </a:rPr>
              <a:t>Yealink T54W Phone Training</a:t>
            </a:r>
          </a:p>
        </p:txBody>
      </p:sp>
      <p:sp>
        <p:nvSpPr>
          <p:cNvPr id="31"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8CD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8CDC5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DB095FA-5F59-4329-8491-ABE4A009B1B9}"/>
              </a:ext>
            </a:extLst>
          </p:cNvPr>
          <p:cNvPicPr>
            <a:picLocks noChangeAspect="1"/>
          </p:cNvPicPr>
          <p:nvPr/>
        </p:nvPicPr>
        <p:blipFill>
          <a:blip r:embed="rId3"/>
          <a:stretch>
            <a:fillRect/>
          </a:stretch>
        </p:blipFill>
        <p:spPr>
          <a:xfrm>
            <a:off x="3215640" y="1979413"/>
            <a:ext cx="5760720" cy="1382573"/>
          </a:xfrm>
          <a:prstGeom prst="rect">
            <a:avLst/>
          </a:prstGeom>
          <a:ln w="12700">
            <a:noFill/>
          </a:ln>
        </p:spPr>
      </p:pic>
    </p:spTree>
    <p:extLst>
      <p:ext uri="{BB962C8B-B14F-4D97-AF65-F5344CB8AC3E}">
        <p14:creationId xmlns:p14="http://schemas.microsoft.com/office/powerpoint/2010/main" val="420734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40CB3C7-7393-4610-BA95-14EFBD92C789}"/>
              </a:ext>
            </a:extLst>
          </p:cNvPr>
          <p:cNvPicPr>
            <a:picLocks noChangeAspect="1"/>
          </p:cNvPicPr>
          <p:nvPr/>
        </p:nvPicPr>
        <p:blipFill>
          <a:blip r:embed="rId3"/>
          <a:stretch>
            <a:fillRect/>
          </a:stretch>
        </p:blipFill>
        <p:spPr>
          <a:xfrm>
            <a:off x="7697050" y="228750"/>
            <a:ext cx="4096322" cy="981212"/>
          </a:xfrm>
          <a:prstGeom prst="rect">
            <a:avLst/>
          </a:prstGeom>
        </p:spPr>
      </p:pic>
      <p:sp>
        <p:nvSpPr>
          <p:cNvPr id="26" name="TextBox 25">
            <a:extLst>
              <a:ext uri="{FF2B5EF4-FFF2-40B4-BE49-F238E27FC236}">
                <a16:creationId xmlns:a16="http://schemas.microsoft.com/office/drawing/2014/main" id="{C5048485-33AC-4C96-83FB-02931DCB076F}"/>
              </a:ext>
            </a:extLst>
          </p:cNvPr>
          <p:cNvSpPr txBox="1"/>
          <p:nvPr/>
        </p:nvSpPr>
        <p:spPr>
          <a:xfrm>
            <a:off x="1120326" y="396190"/>
            <a:ext cx="3673378" cy="646331"/>
          </a:xfrm>
          <a:prstGeom prst="rect">
            <a:avLst/>
          </a:prstGeom>
          <a:noFill/>
        </p:spPr>
        <p:txBody>
          <a:bodyPr wrap="none" rtlCol="0">
            <a:spAutoFit/>
          </a:bodyPr>
          <a:lstStyle/>
          <a:p>
            <a:r>
              <a:rPr lang="en-US" sz="3600" dirty="0"/>
              <a:t>Conference Calling</a:t>
            </a:r>
          </a:p>
        </p:txBody>
      </p:sp>
      <p:pic>
        <p:nvPicPr>
          <p:cNvPr id="6" name="Picture 5">
            <a:extLst>
              <a:ext uri="{FF2B5EF4-FFF2-40B4-BE49-F238E27FC236}">
                <a16:creationId xmlns:a16="http://schemas.microsoft.com/office/drawing/2014/main" id="{B3CE85BC-3799-401A-A402-D45D78C30365}"/>
              </a:ext>
            </a:extLst>
          </p:cNvPr>
          <p:cNvPicPr>
            <a:picLocks noChangeAspect="1"/>
          </p:cNvPicPr>
          <p:nvPr/>
        </p:nvPicPr>
        <p:blipFill>
          <a:blip r:embed="rId4"/>
          <a:stretch>
            <a:fillRect/>
          </a:stretch>
        </p:blipFill>
        <p:spPr>
          <a:xfrm>
            <a:off x="5264744" y="1753808"/>
            <a:ext cx="6081280" cy="4878496"/>
          </a:xfrm>
          <a:prstGeom prst="rect">
            <a:avLst/>
          </a:prstGeom>
        </p:spPr>
      </p:pic>
      <p:sp>
        <p:nvSpPr>
          <p:cNvPr id="7" name="TextBox 6">
            <a:extLst>
              <a:ext uri="{FF2B5EF4-FFF2-40B4-BE49-F238E27FC236}">
                <a16:creationId xmlns:a16="http://schemas.microsoft.com/office/drawing/2014/main" id="{84ACDCE7-72E5-4838-886B-57E792E69106}"/>
              </a:ext>
            </a:extLst>
          </p:cNvPr>
          <p:cNvSpPr txBox="1"/>
          <p:nvPr/>
        </p:nvSpPr>
        <p:spPr>
          <a:xfrm>
            <a:off x="587828" y="1480447"/>
            <a:ext cx="4609323" cy="2585323"/>
          </a:xfrm>
          <a:prstGeom prst="rect">
            <a:avLst/>
          </a:prstGeom>
          <a:noFill/>
        </p:spPr>
        <p:txBody>
          <a:bodyPr wrap="square" rtlCol="0">
            <a:spAutoFit/>
          </a:bodyPr>
          <a:lstStyle/>
          <a:p>
            <a:r>
              <a:rPr lang="en-US" dirty="0"/>
              <a:t>This feature allow you to join two other callers onto the same call with you.</a:t>
            </a:r>
            <a:br>
              <a:rPr lang="en-US" dirty="0"/>
            </a:br>
            <a:endParaRPr lang="en-US" dirty="0"/>
          </a:p>
          <a:p>
            <a:pPr marL="742950" lvl="1" indent="-285750">
              <a:buFont typeface="Arial" panose="020B0604020202020204" pitchFamily="34" charset="0"/>
              <a:buChar char="•"/>
            </a:pPr>
            <a:r>
              <a:rPr lang="en-US" dirty="0"/>
              <a:t>With one active call, press Conference soft key.</a:t>
            </a:r>
          </a:p>
          <a:p>
            <a:pPr marL="742950" lvl="1" indent="-285750">
              <a:buFont typeface="Arial" panose="020B0604020202020204" pitchFamily="34" charset="0"/>
              <a:buChar char="•"/>
            </a:pPr>
            <a:r>
              <a:rPr lang="en-US" dirty="0"/>
              <a:t>Dial the third party</a:t>
            </a:r>
          </a:p>
          <a:p>
            <a:pPr marL="742950" lvl="1" indent="-285750">
              <a:buFont typeface="Arial" panose="020B0604020202020204" pitchFamily="34" charset="0"/>
              <a:buChar char="•"/>
            </a:pPr>
            <a:r>
              <a:rPr lang="en-US" dirty="0"/>
              <a:t>Press the Conference soft key</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Rectangle: Rounded Corners 8">
            <a:extLst>
              <a:ext uri="{FF2B5EF4-FFF2-40B4-BE49-F238E27FC236}">
                <a16:creationId xmlns:a16="http://schemas.microsoft.com/office/drawing/2014/main" id="{8D7523D9-F092-47E6-ADC0-A9ED7B92B608}"/>
              </a:ext>
            </a:extLst>
          </p:cNvPr>
          <p:cNvSpPr/>
          <p:nvPr/>
        </p:nvSpPr>
        <p:spPr>
          <a:xfrm>
            <a:off x="8519061" y="4193056"/>
            <a:ext cx="643599" cy="4162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20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40CB3C7-7393-4610-BA95-14EFBD92C789}"/>
              </a:ext>
            </a:extLst>
          </p:cNvPr>
          <p:cNvPicPr>
            <a:picLocks noChangeAspect="1"/>
          </p:cNvPicPr>
          <p:nvPr/>
        </p:nvPicPr>
        <p:blipFill>
          <a:blip r:embed="rId3"/>
          <a:stretch>
            <a:fillRect/>
          </a:stretch>
        </p:blipFill>
        <p:spPr>
          <a:xfrm>
            <a:off x="7697050" y="228750"/>
            <a:ext cx="4096322" cy="981212"/>
          </a:xfrm>
          <a:prstGeom prst="rect">
            <a:avLst/>
          </a:prstGeom>
        </p:spPr>
      </p:pic>
      <p:pic>
        <p:nvPicPr>
          <p:cNvPr id="5" name="Picture 4">
            <a:extLst>
              <a:ext uri="{FF2B5EF4-FFF2-40B4-BE49-F238E27FC236}">
                <a16:creationId xmlns:a16="http://schemas.microsoft.com/office/drawing/2014/main" id="{197119D6-8547-4ABF-BC97-58F2C41CAE03}"/>
              </a:ext>
            </a:extLst>
          </p:cNvPr>
          <p:cNvPicPr>
            <a:picLocks noChangeAspect="1"/>
          </p:cNvPicPr>
          <p:nvPr/>
        </p:nvPicPr>
        <p:blipFill>
          <a:blip r:embed="rId4"/>
          <a:stretch>
            <a:fillRect/>
          </a:stretch>
        </p:blipFill>
        <p:spPr>
          <a:xfrm>
            <a:off x="6015958" y="1426128"/>
            <a:ext cx="4136574" cy="5346186"/>
          </a:xfrm>
          <a:prstGeom prst="rect">
            <a:avLst/>
          </a:prstGeom>
        </p:spPr>
      </p:pic>
      <p:pic>
        <p:nvPicPr>
          <p:cNvPr id="7" name="Picture 6">
            <a:extLst>
              <a:ext uri="{FF2B5EF4-FFF2-40B4-BE49-F238E27FC236}">
                <a16:creationId xmlns:a16="http://schemas.microsoft.com/office/drawing/2014/main" id="{0F1EF7A2-EA12-425E-BD81-7733868F215C}"/>
              </a:ext>
            </a:extLst>
          </p:cNvPr>
          <p:cNvPicPr>
            <a:picLocks noChangeAspect="1"/>
          </p:cNvPicPr>
          <p:nvPr/>
        </p:nvPicPr>
        <p:blipFill>
          <a:blip r:embed="rId5"/>
          <a:stretch>
            <a:fillRect/>
          </a:stretch>
        </p:blipFill>
        <p:spPr>
          <a:xfrm>
            <a:off x="5467262" y="1971472"/>
            <a:ext cx="628738" cy="1457528"/>
          </a:xfrm>
          <a:prstGeom prst="rect">
            <a:avLst/>
          </a:prstGeom>
        </p:spPr>
      </p:pic>
      <p:sp>
        <p:nvSpPr>
          <p:cNvPr id="9" name="TextBox 8">
            <a:extLst>
              <a:ext uri="{FF2B5EF4-FFF2-40B4-BE49-F238E27FC236}">
                <a16:creationId xmlns:a16="http://schemas.microsoft.com/office/drawing/2014/main" id="{EC1445D8-2D16-4FD2-A14A-4CD7587DCD54}"/>
              </a:ext>
            </a:extLst>
          </p:cNvPr>
          <p:cNvSpPr txBox="1"/>
          <p:nvPr/>
        </p:nvSpPr>
        <p:spPr>
          <a:xfrm>
            <a:off x="1120326" y="396190"/>
            <a:ext cx="1788951" cy="646331"/>
          </a:xfrm>
          <a:prstGeom prst="rect">
            <a:avLst/>
          </a:prstGeom>
          <a:noFill/>
        </p:spPr>
        <p:txBody>
          <a:bodyPr wrap="none" rtlCol="0">
            <a:spAutoFit/>
          </a:bodyPr>
          <a:lstStyle/>
          <a:p>
            <a:r>
              <a:rPr lang="en-US" sz="3600" dirty="0"/>
              <a:t>Call Park</a:t>
            </a:r>
          </a:p>
        </p:txBody>
      </p:sp>
      <p:sp>
        <p:nvSpPr>
          <p:cNvPr id="6" name="TextBox 5">
            <a:extLst>
              <a:ext uri="{FF2B5EF4-FFF2-40B4-BE49-F238E27FC236}">
                <a16:creationId xmlns:a16="http://schemas.microsoft.com/office/drawing/2014/main" id="{C39E4821-E398-46DD-9F70-B5099EC0D1D4}"/>
              </a:ext>
            </a:extLst>
          </p:cNvPr>
          <p:cNvSpPr txBox="1"/>
          <p:nvPr/>
        </p:nvSpPr>
        <p:spPr>
          <a:xfrm>
            <a:off x="760434" y="1536957"/>
            <a:ext cx="3248224" cy="3693319"/>
          </a:xfrm>
          <a:prstGeom prst="rect">
            <a:avLst/>
          </a:prstGeom>
          <a:noFill/>
        </p:spPr>
        <p:txBody>
          <a:bodyPr wrap="square" rtlCol="0">
            <a:spAutoFit/>
          </a:bodyPr>
          <a:lstStyle/>
          <a:p>
            <a:r>
              <a:rPr lang="en-US" dirty="0"/>
              <a:t>As mentioned previously, Call Park is used as a “global hold” for your business group. </a:t>
            </a:r>
          </a:p>
          <a:p>
            <a:endParaRPr lang="en-US" dirty="0"/>
          </a:p>
          <a:p>
            <a:r>
              <a:rPr lang="en-US" dirty="0"/>
              <a:t>A call can be placed on “hold” and that button will blink on all phones. </a:t>
            </a:r>
          </a:p>
          <a:p>
            <a:endParaRPr lang="en-US" dirty="0"/>
          </a:p>
          <a:p>
            <a:r>
              <a:rPr lang="en-US" dirty="0"/>
              <a:t>To pick up that call from another phone, simply touch that park button and the call will be placed as an active call on your line.</a:t>
            </a:r>
          </a:p>
        </p:txBody>
      </p:sp>
    </p:spTree>
    <p:extLst>
      <p:ext uri="{BB962C8B-B14F-4D97-AF65-F5344CB8AC3E}">
        <p14:creationId xmlns:p14="http://schemas.microsoft.com/office/powerpoint/2010/main" val="347183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40CB3C7-7393-4610-BA95-14EFBD92C789}"/>
              </a:ext>
            </a:extLst>
          </p:cNvPr>
          <p:cNvPicPr>
            <a:picLocks noChangeAspect="1"/>
          </p:cNvPicPr>
          <p:nvPr/>
        </p:nvPicPr>
        <p:blipFill>
          <a:blip r:embed="rId3"/>
          <a:stretch>
            <a:fillRect/>
          </a:stretch>
        </p:blipFill>
        <p:spPr>
          <a:xfrm>
            <a:off x="7697050" y="228750"/>
            <a:ext cx="4096322" cy="981212"/>
          </a:xfrm>
          <a:prstGeom prst="rect">
            <a:avLst/>
          </a:prstGeom>
        </p:spPr>
      </p:pic>
      <p:pic>
        <p:nvPicPr>
          <p:cNvPr id="3" name="Picture 2">
            <a:extLst>
              <a:ext uri="{FF2B5EF4-FFF2-40B4-BE49-F238E27FC236}">
                <a16:creationId xmlns:a16="http://schemas.microsoft.com/office/drawing/2014/main" id="{59C98426-CC5B-4848-B472-995BD4DE90C2}"/>
              </a:ext>
            </a:extLst>
          </p:cNvPr>
          <p:cNvPicPr>
            <a:picLocks noChangeAspect="1"/>
          </p:cNvPicPr>
          <p:nvPr/>
        </p:nvPicPr>
        <p:blipFill>
          <a:blip r:embed="rId4"/>
          <a:stretch>
            <a:fillRect/>
          </a:stretch>
        </p:blipFill>
        <p:spPr>
          <a:xfrm>
            <a:off x="5579412" y="1426128"/>
            <a:ext cx="4929220" cy="5039282"/>
          </a:xfrm>
          <a:prstGeom prst="rect">
            <a:avLst/>
          </a:prstGeom>
        </p:spPr>
      </p:pic>
      <p:sp>
        <p:nvSpPr>
          <p:cNvPr id="5" name="TextBox 4">
            <a:extLst>
              <a:ext uri="{FF2B5EF4-FFF2-40B4-BE49-F238E27FC236}">
                <a16:creationId xmlns:a16="http://schemas.microsoft.com/office/drawing/2014/main" id="{D55D90A9-9FBC-4B26-AC31-506A8E5F09FE}"/>
              </a:ext>
            </a:extLst>
          </p:cNvPr>
          <p:cNvSpPr txBox="1"/>
          <p:nvPr/>
        </p:nvSpPr>
        <p:spPr>
          <a:xfrm>
            <a:off x="979509" y="472390"/>
            <a:ext cx="2301207" cy="646331"/>
          </a:xfrm>
          <a:prstGeom prst="rect">
            <a:avLst/>
          </a:prstGeom>
          <a:noFill/>
        </p:spPr>
        <p:txBody>
          <a:bodyPr wrap="none" rtlCol="0">
            <a:spAutoFit/>
          </a:bodyPr>
          <a:lstStyle/>
          <a:p>
            <a:r>
              <a:rPr lang="en-US" sz="3600" dirty="0"/>
              <a:t>Call History</a:t>
            </a:r>
          </a:p>
        </p:txBody>
      </p:sp>
      <p:sp>
        <p:nvSpPr>
          <p:cNvPr id="6" name="TextBox 5">
            <a:extLst>
              <a:ext uri="{FF2B5EF4-FFF2-40B4-BE49-F238E27FC236}">
                <a16:creationId xmlns:a16="http://schemas.microsoft.com/office/drawing/2014/main" id="{9F9D6396-8C6B-41F3-9CD6-74DC3C180C66}"/>
              </a:ext>
            </a:extLst>
          </p:cNvPr>
          <p:cNvSpPr txBox="1"/>
          <p:nvPr/>
        </p:nvSpPr>
        <p:spPr>
          <a:xfrm>
            <a:off x="979509" y="1582340"/>
            <a:ext cx="3248224" cy="3693319"/>
          </a:xfrm>
          <a:prstGeom prst="rect">
            <a:avLst/>
          </a:prstGeom>
          <a:noFill/>
        </p:spPr>
        <p:txBody>
          <a:bodyPr wrap="square" rtlCol="0">
            <a:spAutoFit/>
          </a:bodyPr>
          <a:lstStyle/>
          <a:p>
            <a:r>
              <a:rPr lang="en-US" dirty="0"/>
              <a:t>Your Missed Calls, Placed Calls and Received Calls are located in your Call History.</a:t>
            </a:r>
          </a:p>
          <a:p>
            <a:endParaRPr lang="en-US" dirty="0"/>
          </a:p>
          <a:p>
            <a:r>
              <a:rPr lang="en-US" dirty="0"/>
              <a:t>From here you can return calls and also clear out any missed calls that will be identified a notification.</a:t>
            </a:r>
          </a:p>
          <a:p>
            <a:endParaRPr lang="en-US" dirty="0"/>
          </a:p>
          <a:p>
            <a:r>
              <a:rPr lang="en-US" dirty="0"/>
              <a:t>Calls from your History can also be pulled into any contacts you wish to store in your Directory for future use.</a:t>
            </a:r>
          </a:p>
        </p:txBody>
      </p:sp>
    </p:spTree>
    <p:extLst>
      <p:ext uri="{BB962C8B-B14F-4D97-AF65-F5344CB8AC3E}">
        <p14:creationId xmlns:p14="http://schemas.microsoft.com/office/powerpoint/2010/main" val="34847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40CB3C7-7393-4610-BA95-14EFBD92C789}"/>
              </a:ext>
            </a:extLst>
          </p:cNvPr>
          <p:cNvPicPr>
            <a:picLocks noChangeAspect="1"/>
          </p:cNvPicPr>
          <p:nvPr/>
        </p:nvPicPr>
        <p:blipFill>
          <a:blip r:embed="rId3"/>
          <a:stretch>
            <a:fillRect/>
          </a:stretch>
        </p:blipFill>
        <p:spPr>
          <a:xfrm>
            <a:off x="7697050" y="228750"/>
            <a:ext cx="4096322" cy="981212"/>
          </a:xfrm>
          <a:prstGeom prst="rect">
            <a:avLst/>
          </a:prstGeom>
        </p:spPr>
      </p:pic>
      <p:pic>
        <p:nvPicPr>
          <p:cNvPr id="3" name="Picture 2">
            <a:extLst>
              <a:ext uri="{FF2B5EF4-FFF2-40B4-BE49-F238E27FC236}">
                <a16:creationId xmlns:a16="http://schemas.microsoft.com/office/drawing/2014/main" id="{F0A46D6B-B75E-44D3-A393-51BB22825333}"/>
              </a:ext>
            </a:extLst>
          </p:cNvPr>
          <p:cNvPicPr>
            <a:picLocks noChangeAspect="1"/>
          </p:cNvPicPr>
          <p:nvPr/>
        </p:nvPicPr>
        <p:blipFill>
          <a:blip r:embed="rId4"/>
          <a:stretch>
            <a:fillRect/>
          </a:stretch>
        </p:blipFill>
        <p:spPr>
          <a:xfrm>
            <a:off x="6612457" y="1517722"/>
            <a:ext cx="4770216" cy="4929224"/>
          </a:xfrm>
          <a:prstGeom prst="rect">
            <a:avLst/>
          </a:prstGeom>
        </p:spPr>
      </p:pic>
      <p:sp>
        <p:nvSpPr>
          <p:cNvPr id="6" name="TextBox 5">
            <a:extLst>
              <a:ext uri="{FF2B5EF4-FFF2-40B4-BE49-F238E27FC236}">
                <a16:creationId xmlns:a16="http://schemas.microsoft.com/office/drawing/2014/main" id="{4380E45C-FB60-42EA-AF84-500314442DB2}"/>
              </a:ext>
            </a:extLst>
          </p:cNvPr>
          <p:cNvSpPr txBox="1"/>
          <p:nvPr/>
        </p:nvSpPr>
        <p:spPr>
          <a:xfrm>
            <a:off x="684099" y="396190"/>
            <a:ext cx="4194995" cy="646331"/>
          </a:xfrm>
          <a:prstGeom prst="rect">
            <a:avLst/>
          </a:prstGeom>
          <a:noFill/>
        </p:spPr>
        <p:txBody>
          <a:bodyPr wrap="none" rtlCol="0">
            <a:spAutoFit/>
          </a:bodyPr>
          <a:lstStyle/>
          <a:p>
            <a:r>
              <a:rPr lang="en-US" sz="3600" dirty="0"/>
              <a:t>Do Not Disturb - DND</a:t>
            </a:r>
          </a:p>
        </p:txBody>
      </p:sp>
      <p:sp>
        <p:nvSpPr>
          <p:cNvPr id="7" name="TextBox 6">
            <a:extLst>
              <a:ext uri="{FF2B5EF4-FFF2-40B4-BE49-F238E27FC236}">
                <a16:creationId xmlns:a16="http://schemas.microsoft.com/office/drawing/2014/main" id="{51418EBA-1489-4DBB-AFAC-BFCCF31BA17E}"/>
              </a:ext>
            </a:extLst>
          </p:cNvPr>
          <p:cNvSpPr txBox="1"/>
          <p:nvPr/>
        </p:nvSpPr>
        <p:spPr>
          <a:xfrm>
            <a:off x="760434" y="1536957"/>
            <a:ext cx="3248224" cy="3970318"/>
          </a:xfrm>
          <a:prstGeom prst="rect">
            <a:avLst/>
          </a:prstGeom>
          <a:noFill/>
        </p:spPr>
        <p:txBody>
          <a:bodyPr wrap="square" rtlCol="0">
            <a:spAutoFit/>
          </a:bodyPr>
          <a:lstStyle/>
          <a:p>
            <a:r>
              <a:rPr lang="en-US" dirty="0"/>
              <a:t>When DND is activated, your phone will not ring and all calls will automatically go to your voicemail.</a:t>
            </a:r>
          </a:p>
          <a:p>
            <a:endParaRPr lang="en-US" dirty="0"/>
          </a:p>
          <a:p>
            <a:r>
              <a:rPr lang="en-US" dirty="0"/>
              <a:t>To activate, press the DND button at the bottom of your screen.  Your screen will display that your phone is in DND at the top of the screen and the icon next to your line.</a:t>
            </a:r>
          </a:p>
          <a:p>
            <a:endParaRPr lang="en-US" dirty="0"/>
          </a:p>
          <a:p>
            <a:r>
              <a:rPr lang="en-US" dirty="0"/>
              <a:t>To disable, touch the DND at the bottom of the screen.</a:t>
            </a:r>
          </a:p>
        </p:txBody>
      </p:sp>
      <p:sp>
        <p:nvSpPr>
          <p:cNvPr id="8" name="Rectangle: Rounded Corners 7">
            <a:extLst>
              <a:ext uri="{FF2B5EF4-FFF2-40B4-BE49-F238E27FC236}">
                <a16:creationId xmlns:a16="http://schemas.microsoft.com/office/drawing/2014/main" id="{7C1E5A25-F1D7-4B69-9CA8-EBC9A0643EA8}"/>
              </a:ext>
            </a:extLst>
          </p:cNvPr>
          <p:cNvSpPr/>
          <p:nvPr/>
        </p:nvSpPr>
        <p:spPr>
          <a:xfrm>
            <a:off x="8997565" y="3933825"/>
            <a:ext cx="708410" cy="3524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02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40CB3C7-7393-4610-BA95-14EFBD92C789}"/>
              </a:ext>
            </a:extLst>
          </p:cNvPr>
          <p:cNvPicPr>
            <a:picLocks noChangeAspect="1"/>
          </p:cNvPicPr>
          <p:nvPr/>
        </p:nvPicPr>
        <p:blipFill>
          <a:blip r:embed="rId3"/>
          <a:stretch>
            <a:fillRect/>
          </a:stretch>
        </p:blipFill>
        <p:spPr>
          <a:xfrm>
            <a:off x="7697050" y="228750"/>
            <a:ext cx="4096322" cy="981212"/>
          </a:xfrm>
          <a:prstGeom prst="rect">
            <a:avLst/>
          </a:prstGeom>
        </p:spPr>
      </p:pic>
      <p:sp>
        <p:nvSpPr>
          <p:cNvPr id="3" name="TextBox 2">
            <a:extLst>
              <a:ext uri="{FF2B5EF4-FFF2-40B4-BE49-F238E27FC236}">
                <a16:creationId xmlns:a16="http://schemas.microsoft.com/office/drawing/2014/main" id="{9C13D787-F4D6-4170-AD59-22044C84F75B}"/>
              </a:ext>
            </a:extLst>
          </p:cNvPr>
          <p:cNvSpPr txBox="1"/>
          <p:nvPr/>
        </p:nvSpPr>
        <p:spPr>
          <a:xfrm>
            <a:off x="1120326" y="396190"/>
            <a:ext cx="4116383" cy="646331"/>
          </a:xfrm>
          <a:prstGeom prst="rect">
            <a:avLst/>
          </a:prstGeom>
          <a:noFill/>
        </p:spPr>
        <p:txBody>
          <a:bodyPr wrap="none" rtlCol="0">
            <a:spAutoFit/>
          </a:bodyPr>
          <a:lstStyle/>
          <a:p>
            <a:r>
              <a:rPr lang="en-US" sz="3600" dirty="0"/>
              <a:t>Additional Resources</a:t>
            </a:r>
          </a:p>
        </p:txBody>
      </p:sp>
      <p:sp>
        <p:nvSpPr>
          <p:cNvPr id="5" name="TextBox 4">
            <a:extLst>
              <a:ext uri="{FF2B5EF4-FFF2-40B4-BE49-F238E27FC236}">
                <a16:creationId xmlns:a16="http://schemas.microsoft.com/office/drawing/2014/main" id="{BDF7B40F-EF62-47A6-8BCD-DB8B174498F3}"/>
              </a:ext>
            </a:extLst>
          </p:cNvPr>
          <p:cNvSpPr txBox="1"/>
          <p:nvPr/>
        </p:nvSpPr>
        <p:spPr>
          <a:xfrm>
            <a:off x="597016" y="6092478"/>
            <a:ext cx="10997967" cy="369332"/>
          </a:xfrm>
          <a:prstGeom prst="rect">
            <a:avLst/>
          </a:prstGeom>
          <a:noFill/>
        </p:spPr>
        <p:txBody>
          <a:bodyPr wrap="square">
            <a:spAutoFit/>
          </a:bodyPr>
          <a:lstStyle/>
          <a:p>
            <a:r>
              <a:rPr lang="en-US" sz="1800" u="sng" dirty="0">
                <a:solidFill>
                  <a:srgbClr val="0563C1"/>
                </a:solidFill>
                <a:effectLst/>
                <a:latin typeface="Calibri" panose="020F0502020204030204" pitchFamily="34" charset="0"/>
                <a:ea typeface="Calibri" panose="020F0502020204030204" pitchFamily="34" charset="0"/>
                <a:hlinkClick r:id="rId4"/>
              </a:rPr>
              <a:t>https://business.metronetinc.com/wp-content/uploads/Yealink_T54W_Desk_Phone_Instructional_Video/story.html</a:t>
            </a:r>
            <a:endParaRPr lang="en-US" dirty="0"/>
          </a:p>
        </p:txBody>
      </p:sp>
      <p:pic>
        <p:nvPicPr>
          <p:cNvPr id="6" name="Picture 5">
            <a:extLst>
              <a:ext uri="{FF2B5EF4-FFF2-40B4-BE49-F238E27FC236}">
                <a16:creationId xmlns:a16="http://schemas.microsoft.com/office/drawing/2014/main" id="{381C7746-255F-4EA0-8B16-DF1A4FB371BC}"/>
              </a:ext>
            </a:extLst>
          </p:cNvPr>
          <p:cNvPicPr>
            <a:picLocks noChangeAspect="1"/>
          </p:cNvPicPr>
          <p:nvPr/>
        </p:nvPicPr>
        <p:blipFill>
          <a:blip r:embed="rId5"/>
          <a:stretch>
            <a:fillRect/>
          </a:stretch>
        </p:blipFill>
        <p:spPr>
          <a:xfrm>
            <a:off x="1273331" y="1242635"/>
            <a:ext cx="6905483" cy="4682402"/>
          </a:xfrm>
          <a:prstGeom prst="rect">
            <a:avLst/>
          </a:prstGeom>
        </p:spPr>
      </p:pic>
      <p:sp>
        <p:nvSpPr>
          <p:cNvPr id="8" name="TextBox 7">
            <a:extLst>
              <a:ext uri="{FF2B5EF4-FFF2-40B4-BE49-F238E27FC236}">
                <a16:creationId xmlns:a16="http://schemas.microsoft.com/office/drawing/2014/main" id="{2F641710-C0FD-4BFA-A1B7-36603B217E13}"/>
              </a:ext>
            </a:extLst>
          </p:cNvPr>
          <p:cNvSpPr txBox="1"/>
          <p:nvPr/>
        </p:nvSpPr>
        <p:spPr>
          <a:xfrm>
            <a:off x="8871756" y="2326814"/>
            <a:ext cx="2046913" cy="2031325"/>
          </a:xfrm>
          <a:prstGeom prst="rect">
            <a:avLst/>
          </a:prstGeom>
          <a:noFill/>
        </p:spPr>
        <p:txBody>
          <a:bodyPr wrap="square" rtlCol="0">
            <a:spAutoFit/>
          </a:bodyPr>
          <a:lstStyle/>
          <a:p>
            <a:r>
              <a:rPr lang="en-US" dirty="0"/>
              <a:t>For Business Technical Support, call 883-393-6857</a:t>
            </a:r>
          </a:p>
          <a:p>
            <a:endParaRPr lang="en-US" dirty="0"/>
          </a:p>
          <a:p>
            <a:r>
              <a:rPr lang="en-US" dirty="0"/>
              <a:t>For Business Customer Service, call 855-769-0936</a:t>
            </a:r>
          </a:p>
        </p:txBody>
      </p:sp>
    </p:spTree>
    <p:extLst>
      <p:ext uri="{BB962C8B-B14F-4D97-AF65-F5344CB8AC3E}">
        <p14:creationId xmlns:p14="http://schemas.microsoft.com/office/powerpoint/2010/main" val="3687024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3FC824-5BAF-48F8-B141-62898ED1EC91}"/>
              </a:ext>
            </a:extLst>
          </p:cNvPr>
          <p:cNvPicPr>
            <a:picLocks noChangeAspect="1"/>
          </p:cNvPicPr>
          <p:nvPr/>
        </p:nvPicPr>
        <p:blipFill>
          <a:blip r:embed="rId2"/>
          <a:stretch>
            <a:fillRect/>
          </a:stretch>
        </p:blipFill>
        <p:spPr>
          <a:xfrm>
            <a:off x="7004" y="0"/>
            <a:ext cx="12177992" cy="6858000"/>
          </a:xfrm>
          <a:prstGeom prst="rect">
            <a:avLst/>
          </a:prstGeom>
        </p:spPr>
      </p:pic>
    </p:spTree>
    <p:extLst>
      <p:ext uri="{BB962C8B-B14F-4D97-AF65-F5344CB8AC3E}">
        <p14:creationId xmlns:p14="http://schemas.microsoft.com/office/powerpoint/2010/main" val="287641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8D91F23-4AAB-4F15-9C93-ECCB897FB9FB}"/>
              </a:ext>
            </a:extLst>
          </p:cNvPr>
          <p:cNvSpPr txBox="1"/>
          <p:nvPr/>
        </p:nvSpPr>
        <p:spPr>
          <a:xfrm>
            <a:off x="863029" y="1012004"/>
            <a:ext cx="3416158" cy="47954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Training Topics</a:t>
            </a:r>
          </a:p>
        </p:txBody>
      </p:sp>
      <p:graphicFrame>
        <p:nvGraphicFramePr>
          <p:cNvPr id="5" name="TextBox 1">
            <a:extLst>
              <a:ext uri="{FF2B5EF4-FFF2-40B4-BE49-F238E27FC236}">
                <a16:creationId xmlns:a16="http://schemas.microsoft.com/office/drawing/2014/main" id="{A16A7C0D-8B08-4F3D-9A2E-1E759038A9B9}"/>
              </a:ext>
            </a:extLst>
          </p:cNvPr>
          <p:cNvGraphicFramePr/>
          <p:nvPr>
            <p:extLst>
              <p:ext uri="{D42A27DB-BD31-4B8C-83A1-F6EECF244321}">
                <p14:modId xmlns:p14="http://schemas.microsoft.com/office/powerpoint/2010/main" val="34789968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700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07397A-434A-477E-A9D5-72399D23FF26}"/>
              </a:ext>
            </a:extLst>
          </p:cNvPr>
          <p:cNvPicPr>
            <a:picLocks noChangeAspect="1"/>
          </p:cNvPicPr>
          <p:nvPr/>
        </p:nvPicPr>
        <p:blipFill>
          <a:blip r:embed="rId3"/>
          <a:stretch>
            <a:fillRect/>
          </a:stretch>
        </p:blipFill>
        <p:spPr>
          <a:xfrm>
            <a:off x="7697050" y="228750"/>
            <a:ext cx="4096322" cy="981212"/>
          </a:xfrm>
          <a:prstGeom prst="rect">
            <a:avLst/>
          </a:prstGeom>
        </p:spPr>
      </p:pic>
      <p:pic>
        <p:nvPicPr>
          <p:cNvPr id="6" name="Picture 5">
            <a:extLst>
              <a:ext uri="{FF2B5EF4-FFF2-40B4-BE49-F238E27FC236}">
                <a16:creationId xmlns:a16="http://schemas.microsoft.com/office/drawing/2014/main" id="{BF428BFC-8072-43E2-8716-C711F3C43B82}"/>
              </a:ext>
            </a:extLst>
          </p:cNvPr>
          <p:cNvPicPr>
            <a:picLocks noChangeAspect="1"/>
          </p:cNvPicPr>
          <p:nvPr/>
        </p:nvPicPr>
        <p:blipFill>
          <a:blip r:embed="rId4"/>
          <a:stretch>
            <a:fillRect/>
          </a:stretch>
        </p:blipFill>
        <p:spPr>
          <a:xfrm>
            <a:off x="201334" y="1347754"/>
            <a:ext cx="8422897" cy="5170492"/>
          </a:xfrm>
          <a:prstGeom prst="rect">
            <a:avLst/>
          </a:prstGeom>
        </p:spPr>
      </p:pic>
      <p:sp>
        <p:nvSpPr>
          <p:cNvPr id="7" name="Rectangle: Rounded Corners 6">
            <a:extLst>
              <a:ext uri="{FF2B5EF4-FFF2-40B4-BE49-F238E27FC236}">
                <a16:creationId xmlns:a16="http://schemas.microsoft.com/office/drawing/2014/main" id="{90CB9C19-FCD3-4FDB-B4E1-D6823AAD8836}"/>
              </a:ext>
            </a:extLst>
          </p:cNvPr>
          <p:cNvSpPr/>
          <p:nvPr/>
        </p:nvSpPr>
        <p:spPr>
          <a:xfrm>
            <a:off x="7613160" y="1912690"/>
            <a:ext cx="465438" cy="129190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7797402-AD41-4CD9-BE90-4FABBDC10D9A}"/>
              </a:ext>
            </a:extLst>
          </p:cNvPr>
          <p:cNvSpPr/>
          <p:nvPr/>
        </p:nvSpPr>
        <p:spPr>
          <a:xfrm>
            <a:off x="4485465" y="2449584"/>
            <a:ext cx="465438" cy="755009"/>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EA7E61-DDE0-4A84-9D00-008FBC178ED5}"/>
              </a:ext>
            </a:extLst>
          </p:cNvPr>
          <p:cNvSpPr txBox="1"/>
          <p:nvPr/>
        </p:nvSpPr>
        <p:spPr>
          <a:xfrm>
            <a:off x="8766495" y="2189310"/>
            <a:ext cx="2869035" cy="1600438"/>
          </a:xfrm>
          <a:prstGeom prst="rect">
            <a:avLst/>
          </a:prstGeom>
          <a:noFill/>
        </p:spPr>
        <p:txBody>
          <a:bodyPr wrap="square" rtlCol="0">
            <a:spAutoFit/>
          </a:bodyPr>
          <a:lstStyle/>
          <a:p>
            <a:r>
              <a:rPr lang="en-US" dirty="0"/>
              <a:t>Line Keys:  </a:t>
            </a:r>
          </a:p>
          <a:p>
            <a:r>
              <a:rPr lang="en-US" sz="1600" dirty="0"/>
              <a:t>Programmable keys that can be used for:</a:t>
            </a:r>
          </a:p>
          <a:p>
            <a:pPr marL="285750" indent="-285750">
              <a:buFont typeface="Arial" panose="020B0604020202020204" pitchFamily="34" charset="0"/>
              <a:buChar char="•"/>
            </a:pPr>
            <a:r>
              <a:rPr lang="en-US" sz="1600" dirty="0"/>
              <a:t>Speed Dials</a:t>
            </a:r>
          </a:p>
          <a:p>
            <a:pPr marL="285750" indent="-285750">
              <a:buFont typeface="Arial" panose="020B0604020202020204" pitchFamily="34" charset="0"/>
              <a:buChar char="•"/>
            </a:pPr>
            <a:r>
              <a:rPr lang="en-US" sz="1600" dirty="0"/>
              <a:t>Enhanced Monitored </a:t>
            </a:r>
            <a:r>
              <a:rPr lang="en-US" sz="1600" dirty="0" err="1"/>
              <a:t>Exts</a:t>
            </a:r>
            <a:r>
              <a:rPr lang="en-US" sz="1600" dirty="0"/>
              <a:t>.</a:t>
            </a:r>
          </a:p>
          <a:p>
            <a:endParaRPr lang="en-US" sz="1600" dirty="0"/>
          </a:p>
        </p:txBody>
      </p:sp>
      <p:sp>
        <p:nvSpPr>
          <p:cNvPr id="10" name="Rectangle: Rounded Corners 9">
            <a:extLst>
              <a:ext uri="{FF2B5EF4-FFF2-40B4-BE49-F238E27FC236}">
                <a16:creationId xmlns:a16="http://schemas.microsoft.com/office/drawing/2014/main" id="{15EF3E32-9262-4CCF-8D75-571F422BAE2C}"/>
              </a:ext>
            </a:extLst>
          </p:cNvPr>
          <p:cNvSpPr/>
          <p:nvPr/>
        </p:nvSpPr>
        <p:spPr>
          <a:xfrm>
            <a:off x="8766495" y="2189310"/>
            <a:ext cx="1149292" cy="37750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F104B6B-21EA-43CE-B65B-E1B219C17AEE}"/>
              </a:ext>
            </a:extLst>
          </p:cNvPr>
          <p:cNvSpPr/>
          <p:nvPr/>
        </p:nvSpPr>
        <p:spPr>
          <a:xfrm>
            <a:off x="4485465" y="1971413"/>
            <a:ext cx="465438" cy="47817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62F68A-D8DD-4277-B087-1B0AB33C4B2C}"/>
              </a:ext>
            </a:extLst>
          </p:cNvPr>
          <p:cNvSpPr txBox="1"/>
          <p:nvPr/>
        </p:nvSpPr>
        <p:spPr>
          <a:xfrm>
            <a:off x="400648" y="1173077"/>
            <a:ext cx="2869035" cy="923330"/>
          </a:xfrm>
          <a:prstGeom prst="rect">
            <a:avLst/>
          </a:prstGeom>
          <a:noFill/>
        </p:spPr>
        <p:txBody>
          <a:bodyPr wrap="square" rtlCol="0">
            <a:spAutoFit/>
          </a:bodyPr>
          <a:lstStyle/>
          <a:p>
            <a:r>
              <a:rPr lang="en-US" dirty="0"/>
              <a:t>Line Keys:</a:t>
            </a:r>
          </a:p>
          <a:p>
            <a:r>
              <a:rPr lang="en-US" dirty="0"/>
              <a:t>Buttons that represent your individual line/extension</a:t>
            </a:r>
          </a:p>
        </p:txBody>
      </p:sp>
      <p:sp>
        <p:nvSpPr>
          <p:cNvPr id="13" name="Rectangle: Rounded Corners 12">
            <a:extLst>
              <a:ext uri="{FF2B5EF4-FFF2-40B4-BE49-F238E27FC236}">
                <a16:creationId xmlns:a16="http://schemas.microsoft.com/office/drawing/2014/main" id="{CC2F575B-36ED-49C2-965C-8ACCF37D4859}"/>
              </a:ext>
            </a:extLst>
          </p:cNvPr>
          <p:cNvSpPr/>
          <p:nvPr/>
        </p:nvSpPr>
        <p:spPr>
          <a:xfrm>
            <a:off x="398628" y="1143094"/>
            <a:ext cx="1082181" cy="380334"/>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BC12452E-DD42-4E98-8359-B5DCC567E83B}"/>
              </a:ext>
            </a:extLst>
          </p:cNvPr>
          <p:cNvCxnSpPr>
            <a:cxnSpLocks/>
          </p:cNvCxnSpPr>
          <p:nvPr/>
        </p:nvCxnSpPr>
        <p:spPr>
          <a:xfrm>
            <a:off x="2922688" y="1761688"/>
            <a:ext cx="1562777" cy="2097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3D7EF3C-1951-4976-ADB8-19A788E4CA56}"/>
              </a:ext>
            </a:extLst>
          </p:cNvPr>
          <p:cNvCxnSpPr/>
          <p:nvPr/>
        </p:nvCxnSpPr>
        <p:spPr>
          <a:xfrm flipH="1">
            <a:off x="8078598" y="2256639"/>
            <a:ext cx="62917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29AE903-8038-474F-A3D1-2B9A5E001731}"/>
              </a:ext>
            </a:extLst>
          </p:cNvPr>
          <p:cNvSpPr txBox="1"/>
          <p:nvPr/>
        </p:nvSpPr>
        <p:spPr>
          <a:xfrm>
            <a:off x="2249330" y="381078"/>
            <a:ext cx="4858061" cy="646331"/>
          </a:xfrm>
          <a:prstGeom prst="rect">
            <a:avLst/>
          </a:prstGeom>
          <a:noFill/>
        </p:spPr>
        <p:txBody>
          <a:bodyPr wrap="none" rtlCol="0">
            <a:spAutoFit/>
          </a:bodyPr>
          <a:lstStyle/>
          <a:p>
            <a:r>
              <a:rPr lang="en-US" sz="3600" dirty="0"/>
              <a:t>Button Basics – Line Keys</a:t>
            </a:r>
          </a:p>
        </p:txBody>
      </p:sp>
      <p:sp>
        <p:nvSpPr>
          <p:cNvPr id="16" name="TextBox 15">
            <a:extLst>
              <a:ext uri="{FF2B5EF4-FFF2-40B4-BE49-F238E27FC236}">
                <a16:creationId xmlns:a16="http://schemas.microsoft.com/office/drawing/2014/main" id="{2DCA87D2-0EF2-4D2E-99A2-E9EC93F1E544}"/>
              </a:ext>
            </a:extLst>
          </p:cNvPr>
          <p:cNvSpPr txBox="1"/>
          <p:nvPr/>
        </p:nvSpPr>
        <p:spPr>
          <a:xfrm>
            <a:off x="222382" y="2857089"/>
            <a:ext cx="2026948" cy="1200329"/>
          </a:xfrm>
          <a:prstGeom prst="rect">
            <a:avLst/>
          </a:prstGeom>
          <a:noFill/>
        </p:spPr>
        <p:txBody>
          <a:bodyPr wrap="square">
            <a:spAutoFit/>
          </a:bodyPr>
          <a:lstStyle/>
          <a:p>
            <a:r>
              <a:rPr lang="en-US" dirty="0"/>
              <a:t>Line Keys:</a:t>
            </a:r>
          </a:p>
          <a:p>
            <a:r>
              <a:rPr lang="en-US" dirty="0"/>
              <a:t>Programmable keys, typically used for Park Orbits</a:t>
            </a:r>
          </a:p>
        </p:txBody>
      </p:sp>
      <p:sp>
        <p:nvSpPr>
          <p:cNvPr id="18" name="Rectangle: Rounded Corners 17">
            <a:extLst>
              <a:ext uri="{FF2B5EF4-FFF2-40B4-BE49-F238E27FC236}">
                <a16:creationId xmlns:a16="http://schemas.microsoft.com/office/drawing/2014/main" id="{CE61BCEA-8A96-409B-8495-2408ECD7BC46}"/>
              </a:ext>
            </a:extLst>
          </p:cNvPr>
          <p:cNvSpPr/>
          <p:nvPr/>
        </p:nvSpPr>
        <p:spPr>
          <a:xfrm>
            <a:off x="201334" y="2849882"/>
            <a:ext cx="1149292" cy="37750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20E4AEBA-60A1-46FE-BB9E-CA9F8365566C}"/>
              </a:ext>
            </a:extLst>
          </p:cNvPr>
          <p:cNvCxnSpPr>
            <a:cxnSpLocks/>
          </p:cNvCxnSpPr>
          <p:nvPr/>
        </p:nvCxnSpPr>
        <p:spPr>
          <a:xfrm flipV="1">
            <a:off x="1488989" y="2827088"/>
            <a:ext cx="2989332" cy="2283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36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07397A-434A-477E-A9D5-72399D23FF26}"/>
              </a:ext>
            </a:extLst>
          </p:cNvPr>
          <p:cNvPicPr>
            <a:picLocks noChangeAspect="1"/>
          </p:cNvPicPr>
          <p:nvPr/>
        </p:nvPicPr>
        <p:blipFill>
          <a:blip r:embed="rId3"/>
          <a:stretch>
            <a:fillRect/>
          </a:stretch>
        </p:blipFill>
        <p:spPr>
          <a:xfrm>
            <a:off x="7697050" y="228750"/>
            <a:ext cx="4096322" cy="981212"/>
          </a:xfrm>
          <a:prstGeom prst="rect">
            <a:avLst/>
          </a:prstGeom>
        </p:spPr>
      </p:pic>
      <p:pic>
        <p:nvPicPr>
          <p:cNvPr id="3" name="Picture 2">
            <a:extLst>
              <a:ext uri="{FF2B5EF4-FFF2-40B4-BE49-F238E27FC236}">
                <a16:creationId xmlns:a16="http://schemas.microsoft.com/office/drawing/2014/main" id="{5C41A691-FCD8-45DD-B334-21AA7285F58A}"/>
              </a:ext>
            </a:extLst>
          </p:cNvPr>
          <p:cNvPicPr>
            <a:picLocks noChangeAspect="1"/>
          </p:cNvPicPr>
          <p:nvPr/>
        </p:nvPicPr>
        <p:blipFill>
          <a:blip r:embed="rId4"/>
          <a:stretch>
            <a:fillRect/>
          </a:stretch>
        </p:blipFill>
        <p:spPr>
          <a:xfrm>
            <a:off x="201334" y="1347754"/>
            <a:ext cx="8422897" cy="5170492"/>
          </a:xfrm>
          <a:prstGeom prst="rect">
            <a:avLst/>
          </a:prstGeom>
        </p:spPr>
      </p:pic>
      <p:sp>
        <p:nvSpPr>
          <p:cNvPr id="4" name="TextBox 3">
            <a:extLst>
              <a:ext uri="{FF2B5EF4-FFF2-40B4-BE49-F238E27FC236}">
                <a16:creationId xmlns:a16="http://schemas.microsoft.com/office/drawing/2014/main" id="{EBD780D0-DFCB-4C53-88F6-33C86DE5D8F0}"/>
              </a:ext>
            </a:extLst>
          </p:cNvPr>
          <p:cNvSpPr txBox="1"/>
          <p:nvPr/>
        </p:nvSpPr>
        <p:spPr>
          <a:xfrm>
            <a:off x="522155" y="1288814"/>
            <a:ext cx="2869035" cy="2308324"/>
          </a:xfrm>
          <a:prstGeom prst="rect">
            <a:avLst/>
          </a:prstGeom>
          <a:noFill/>
        </p:spPr>
        <p:txBody>
          <a:bodyPr wrap="square" rtlCol="0">
            <a:spAutoFit/>
          </a:bodyPr>
          <a:lstStyle/>
          <a:p>
            <a:r>
              <a:rPr lang="en-US" dirty="0"/>
              <a:t>Soft Keys  </a:t>
            </a:r>
          </a:p>
          <a:p>
            <a:r>
              <a:rPr lang="en-US" sz="1400" dirty="0"/>
              <a:t>Preset keys to access functions and change depending on what you are doing at the time:</a:t>
            </a:r>
          </a:p>
          <a:p>
            <a:pPr marL="285750" indent="-285750">
              <a:buFont typeface="Arial" panose="020B0604020202020204" pitchFamily="34" charset="0"/>
              <a:buChar char="•"/>
            </a:pPr>
            <a:r>
              <a:rPr lang="en-US" sz="1400" dirty="0"/>
              <a:t>History</a:t>
            </a:r>
          </a:p>
          <a:p>
            <a:pPr marL="285750" indent="-285750">
              <a:buFont typeface="Arial" panose="020B0604020202020204" pitchFamily="34" charset="0"/>
              <a:buChar char="•"/>
            </a:pPr>
            <a:r>
              <a:rPr lang="en-US" sz="1400" dirty="0"/>
              <a:t>Directory</a:t>
            </a:r>
          </a:p>
          <a:p>
            <a:pPr marL="285750" indent="-285750">
              <a:buFont typeface="Arial" panose="020B0604020202020204" pitchFamily="34" charset="0"/>
              <a:buChar char="•"/>
            </a:pPr>
            <a:r>
              <a:rPr lang="en-US" sz="1400" dirty="0"/>
              <a:t>DND</a:t>
            </a:r>
          </a:p>
          <a:p>
            <a:pPr marL="285750" indent="-285750">
              <a:buFont typeface="Arial" panose="020B0604020202020204" pitchFamily="34" charset="0"/>
              <a:buChar char="•"/>
            </a:pPr>
            <a:r>
              <a:rPr lang="en-US" sz="1400" dirty="0"/>
              <a:t>Redial</a:t>
            </a:r>
          </a:p>
          <a:p>
            <a:pPr marL="285750" indent="-285750">
              <a:buFont typeface="Arial" panose="020B0604020202020204" pitchFamily="34" charset="0"/>
              <a:buChar char="•"/>
            </a:pPr>
            <a:r>
              <a:rPr lang="en-US" sz="1400" dirty="0"/>
              <a:t>Transfer</a:t>
            </a:r>
          </a:p>
          <a:p>
            <a:pPr marL="285750" indent="-285750">
              <a:buFont typeface="Arial" panose="020B0604020202020204" pitchFamily="34" charset="0"/>
              <a:buChar char="•"/>
            </a:pPr>
            <a:r>
              <a:rPr lang="en-US" sz="1400" dirty="0"/>
              <a:t>Conference</a:t>
            </a:r>
          </a:p>
        </p:txBody>
      </p:sp>
      <p:sp>
        <p:nvSpPr>
          <p:cNvPr id="6" name="Rectangle: Rounded Corners 5">
            <a:extLst>
              <a:ext uri="{FF2B5EF4-FFF2-40B4-BE49-F238E27FC236}">
                <a16:creationId xmlns:a16="http://schemas.microsoft.com/office/drawing/2014/main" id="{CA928535-EF57-4362-8ECA-BAA774DF6E88}"/>
              </a:ext>
            </a:extLst>
          </p:cNvPr>
          <p:cNvSpPr/>
          <p:nvPr/>
        </p:nvSpPr>
        <p:spPr>
          <a:xfrm>
            <a:off x="5090421" y="3297413"/>
            <a:ext cx="2403295" cy="369115"/>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E8463B6-9DF3-46DD-A734-8D66E9A265D2}"/>
              </a:ext>
            </a:extLst>
          </p:cNvPr>
          <p:cNvSpPr/>
          <p:nvPr/>
        </p:nvSpPr>
        <p:spPr>
          <a:xfrm>
            <a:off x="522155" y="1275127"/>
            <a:ext cx="1048624" cy="33290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4008501-7F1A-408A-87CD-5F1000CCF42D}"/>
              </a:ext>
            </a:extLst>
          </p:cNvPr>
          <p:cNvCxnSpPr>
            <a:cxnSpLocks/>
          </p:cNvCxnSpPr>
          <p:nvPr/>
        </p:nvCxnSpPr>
        <p:spPr>
          <a:xfrm flipH="1">
            <a:off x="7743655" y="3132314"/>
            <a:ext cx="1073243" cy="10684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59B5152-9056-4481-9FA6-8D7A3947CAF0}"/>
              </a:ext>
            </a:extLst>
          </p:cNvPr>
          <p:cNvSpPr txBox="1"/>
          <p:nvPr/>
        </p:nvSpPr>
        <p:spPr>
          <a:xfrm>
            <a:off x="8770293" y="2448875"/>
            <a:ext cx="3036466" cy="2831544"/>
          </a:xfrm>
          <a:prstGeom prst="rect">
            <a:avLst/>
          </a:prstGeom>
          <a:noFill/>
        </p:spPr>
        <p:txBody>
          <a:bodyPr wrap="square" rtlCol="0">
            <a:spAutoFit/>
          </a:bodyPr>
          <a:lstStyle/>
          <a:p>
            <a:r>
              <a:rPr lang="en-US" dirty="0"/>
              <a:t>Hard keys</a:t>
            </a:r>
          </a:p>
          <a:p>
            <a:r>
              <a:rPr lang="en-US" sz="1600" dirty="0"/>
              <a:t>Programmed for specific function and do not change.</a:t>
            </a:r>
          </a:p>
          <a:p>
            <a:pPr marL="285750" indent="-285750">
              <a:buFont typeface="Arial" panose="020B0604020202020204" pitchFamily="34" charset="0"/>
              <a:buChar char="•"/>
            </a:pPr>
            <a:r>
              <a:rPr lang="en-US" sz="1600" dirty="0"/>
              <a:t>Headset</a:t>
            </a:r>
          </a:p>
          <a:p>
            <a:pPr marL="285750" indent="-285750">
              <a:buFont typeface="Arial" panose="020B0604020202020204" pitchFamily="34" charset="0"/>
              <a:buChar char="•"/>
            </a:pPr>
            <a:r>
              <a:rPr lang="en-US" sz="1600" dirty="0"/>
              <a:t>Mute </a:t>
            </a:r>
            <a:r>
              <a:rPr lang="en-US" sz="1200" i="1" dirty="0"/>
              <a:t>(lights up red when active)</a:t>
            </a:r>
          </a:p>
          <a:p>
            <a:pPr marL="285750" indent="-285750">
              <a:buFont typeface="Arial" panose="020B0604020202020204" pitchFamily="34" charset="0"/>
              <a:buChar char="•"/>
            </a:pPr>
            <a:r>
              <a:rPr lang="en-US" sz="1600" dirty="0"/>
              <a:t>Message Key</a:t>
            </a:r>
          </a:p>
          <a:p>
            <a:pPr marL="285750" indent="-285750">
              <a:buFont typeface="Arial" panose="020B0604020202020204" pitchFamily="34" charset="0"/>
              <a:buChar char="•"/>
            </a:pPr>
            <a:r>
              <a:rPr lang="en-US" sz="1600" dirty="0"/>
              <a:t>Hold</a:t>
            </a:r>
          </a:p>
          <a:p>
            <a:pPr marL="285750" indent="-285750">
              <a:buFont typeface="Arial" panose="020B0604020202020204" pitchFamily="34" charset="0"/>
              <a:buChar char="•"/>
            </a:pPr>
            <a:r>
              <a:rPr lang="en-US" sz="1600" dirty="0"/>
              <a:t>History/Redial</a:t>
            </a:r>
          </a:p>
          <a:p>
            <a:pPr marL="285750" indent="-285750">
              <a:buFont typeface="Arial" panose="020B0604020202020204" pitchFamily="34" charset="0"/>
              <a:buChar char="•"/>
            </a:pPr>
            <a:r>
              <a:rPr lang="en-US" sz="1600" dirty="0"/>
              <a:t>Transfer</a:t>
            </a:r>
          </a:p>
          <a:p>
            <a:pPr marL="285750" indent="-285750">
              <a:buFont typeface="Arial" panose="020B0604020202020204" pitchFamily="34" charset="0"/>
              <a:buChar char="•"/>
            </a:pPr>
            <a:r>
              <a:rPr lang="en-US" sz="1600" dirty="0"/>
              <a:t>Speakerphone </a:t>
            </a:r>
            <a:r>
              <a:rPr lang="en-US" sz="1200" i="1" dirty="0"/>
              <a:t>(lights up green when active)</a:t>
            </a:r>
          </a:p>
        </p:txBody>
      </p:sp>
      <p:sp>
        <p:nvSpPr>
          <p:cNvPr id="17" name="Rectangle: Rounded Corners 16">
            <a:extLst>
              <a:ext uri="{FF2B5EF4-FFF2-40B4-BE49-F238E27FC236}">
                <a16:creationId xmlns:a16="http://schemas.microsoft.com/office/drawing/2014/main" id="{0539EDD0-CE5D-4C19-9BF2-9E50965B89B8}"/>
              </a:ext>
            </a:extLst>
          </p:cNvPr>
          <p:cNvSpPr/>
          <p:nvPr/>
        </p:nvSpPr>
        <p:spPr>
          <a:xfrm>
            <a:off x="8770293" y="2456554"/>
            <a:ext cx="1153883" cy="30384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0427A569-DF2A-445B-BDB7-ED40B4642FCB}"/>
              </a:ext>
            </a:extLst>
          </p:cNvPr>
          <p:cNvSpPr/>
          <p:nvPr/>
        </p:nvSpPr>
        <p:spPr>
          <a:xfrm>
            <a:off x="7231611" y="4248243"/>
            <a:ext cx="1006377" cy="149821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9065BCA-0360-43C1-B025-755236C45ABC}"/>
              </a:ext>
            </a:extLst>
          </p:cNvPr>
          <p:cNvSpPr txBox="1"/>
          <p:nvPr/>
        </p:nvSpPr>
        <p:spPr>
          <a:xfrm>
            <a:off x="1660227" y="383933"/>
            <a:ext cx="5919377" cy="646331"/>
          </a:xfrm>
          <a:prstGeom prst="rect">
            <a:avLst/>
          </a:prstGeom>
          <a:noFill/>
        </p:spPr>
        <p:txBody>
          <a:bodyPr wrap="none" rtlCol="0">
            <a:spAutoFit/>
          </a:bodyPr>
          <a:lstStyle/>
          <a:p>
            <a:r>
              <a:rPr lang="en-US" sz="3600" dirty="0"/>
              <a:t>Button Basics – Soft/Hard Keys</a:t>
            </a:r>
          </a:p>
        </p:txBody>
      </p:sp>
      <p:cxnSp>
        <p:nvCxnSpPr>
          <p:cNvPr id="13" name="Straight Arrow Connector 12">
            <a:extLst>
              <a:ext uri="{FF2B5EF4-FFF2-40B4-BE49-F238E27FC236}">
                <a16:creationId xmlns:a16="http://schemas.microsoft.com/office/drawing/2014/main" id="{0F65CFC6-60A3-4B33-A35C-593618D9F420}"/>
              </a:ext>
            </a:extLst>
          </p:cNvPr>
          <p:cNvCxnSpPr>
            <a:cxnSpLocks/>
          </p:cNvCxnSpPr>
          <p:nvPr/>
        </p:nvCxnSpPr>
        <p:spPr>
          <a:xfrm>
            <a:off x="2333538" y="2314373"/>
            <a:ext cx="2909283" cy="10665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99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C350D43-26AF-4FDE-A3BF-3A928DAC8C04}"/>
              </a:ext>
            </a:extLst>
          </p:cNvPr>
          <p:cNvCxnSpPr/>
          <p:nvPr/>
        </p:nvCxnSpPr>
        <p:spPr>
          <a:xfrm>
            <a:off x="4790114" y="2567031"/>
            <a:ext cx="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E80DE76-02C8-49F9-BCA5-C3D11D72789E}"/>
              </a:ext>
            </a:extLst>
          </p:cNvPr>
          <p:cNvPicPr>
            <a:picLocks noChangeAspect="1"/>
          </p:cNvPicPr>
          <p:nvPr/>
        </p:nvPicPr>
        <p:blipFill>
          <a:blip r:embed="rId3"/>
          <a:stretch>
            <a:fillRect/>
          </a:stretch>
        </p:blipFill>
        <p:spPr>
          <a:xfrm>
            <a:off x="2614263" y="1499646"/>
            <a:ext cx="8219326" cy="5129604"/>
          </a:xfrm>
          <a:prstGeom prst="rect">
            <a:avLst/>
          </a:prstGeom>
        </p:spPr>
      </p:pic>
      <p:pic>
        <p:nvPicPr>
          <p:cNvPr id="12" name="Picture 11">
            <a:extLst>
              <a:ext uri="{FF2B5EF4-FFF2-40B4-BE49-F238E27FC236}">
                <a16:creationId xmlns:a16="http://schemas.microsoft.com/office/drawing/2014/main" id="{D6048F27-FD6F-4BE8-BAB2-82486FD9A453}"/>
              </a:ext>
            </a:extLst>
          </p:cNvPr>
          <p:cNvPicPr>
            <a:picLocks noChangeAspect="1"/>
          </p:cNvPicPr>
          <p:nvPr/>
        </p:nvPicPr>
        <p:blipFill>
          <a:blip r:embed="rId4"/>
          <a:stretch>
            <a:fillRect/>
          </a:stretch>
        </p:blipFill>
        <p:spPr>
          <a:xfrm>
            <a:off x="7697050" y="228750"/>
            <a:ext cx="4096322" cy="981212"/>
          </a:xfrm>
          <a:prstGeom prst="rect">
            <a:avLst/>
          </a:prstGeom>
        </p:spPr>
      </p:pic>
      <p:sp>
        <p:nvSpPr>
          <p:cNvPr id="13" name="TextBox 12">
            <a:extLst>
              <a:ext uri="{FF2B5EF4-FFF2-40B4-BE49-F238E27FC236}">
                <a16:creationId xmlns:a16="http://schemas.microsoft.com/office/drawing/2014/main" id="{4BE59FF9-5B44-46DC-B6D2-6CD26AD93F56}"/>
              </a:ext>
            </a:extLst>
          </p:cNvPr>
          <p:cNvSpPr txBox="1"/>
          <p:nvPr/>
        </p:nvSpPr>
        <p:spPr>
          <a:xfrm>
            <a:off x="1288277" y="385308"/>
            <a:ext cx="5570949" cy="646331"/>
          </a:xfrm>
          <a:prstGeom prst="rect">
            <a:avLst/>
          </a:prstGeom>
          <a:noFill/>
        </p:spPr>
        <p:txBody>
          <a:bodyPr wrap="none" rtlCol="0">
            <a:spAutoFit/>
          </a:bodyPr>
          <a:lstStyle/>
          <a:p>
            <a:r>
              <a:rPr lang="en-US" sz="3600" dirty="0"/>
              <a:t>Button Basics – Functionality</a:t>
            </a:r>
          </a:p>
        </p:txBody>
      </p:sp>
      <p:sp>
        <p:nvSpPr>
          <p:cNvPr id="14" name="TextBox 13">
            <a:extLst>
              <a:ext uri="{FF2B5EF4-FFF2-40B4-BE49-F238E27FC236}">
                <a16:creationId xmlns:a16="http://schemas.microsoft.com/office/drawing/2014/main" id="{706A3A15-4FD6-4208-B38F-ED42B699547B}"/>
              </a:ext>
            </a:extLst>
          </p:cNvPr>
          <p:cNvSpPr txBox="1"/>
          <p:nvPr/>
        </p:nvSpPr>
        <p:spPr>
          <a:xfrm>
            <a:off x="634481" y="1499646"/>
            <a:ext cx="4114801" cy="1477328"/>
          </a:xfrm>
          <a:prstGeom prst="rect">
            <a:avLst/>
          </a:prstGeom>
          <a:noFill/>
        </p:spPr>
        <p:txBody>
          <a:bodyPr wrap="square" rtlCol="0">
            <a:spAutoFit/>
          </a:bodyPr>
          <a:lstStyle/>
          <a:p>
            <a:r>
              <a:rPr lang="en-US" dirty="0"/>
              <a:t>Buttons will </a:t>
            </a:r>
            <a:r>
              <a:rPr lang="en-US" dirty="0">
                <a:highlight>
                  <a:srgbClr val="FFFF00"/>
                </a:highlight>
              </a:rPr>
              <a:t>light up </a:t>
            </a:r>
            <a:r>
              <a:rPr lang="en-US" dirty="0"/>
              <a:t>when in use:</a:t>
            </a:r>
          </a:p>
          <a:p>
            <a:pPr marL="285750" indent="-285750">
              <a:buFont typeface="Arial" panose="020B0604020202020204" pitchFamily="34" charset="0"/>
              <a:buChar char="•"/>
            </a:pPr>
            <a:r>
              <a:rPr lang="en-US" dirty="0"/>
              <a:t>Park Orbits will be lit when a call is parked.</a:t>
            </a:r>
          </a:p>
          <a:p>
            <a:pPr marL="285750" indent="-285750">
              <a:buFont typeface="Arial" panose="020B0604020202020204" pitchFamily="34" charset="0"/>
              <a:buChar char="•"/>
            </a:pPr>
            <a:r>
              <a:rPr lang="en-US" dirty="0"/>
              <a:t>Monitored extensions will be lit when that person is on their line.</a:t>
            </a:r>
          </a:p>
        </p:txBody>
      </p:sp>
      <p:sp>
        <p:nvSpPr>
          <p:cNvPr id="15" name="TextBox 14">
            <a:extLst>
              <a:ext uri="{FF2B5EF4-FFF2-40B4-BE49-F238E27FC236}">
                <a16:creationId xmlns:a16="http://schemas.microsoft.com/office/drawing/2014/main" id="{82B56D8B-7A9C-49B5-AA61-5C0C93585995}"/>
              </a:ext>
            </a:extLst>
          </p:cNvPr>
          <p:cNvSpPr txBox="1"/>
          <p:nvPr/>
        </p:nvSpPr>
        <p:spPr>
          <a:xfrm>
            <a:off x="484877" y="3021809"/>
            <a:ext cx="3757443" cy="2031325"/>
          </a:xfrm>
          <a:prstGeom prst="rect">
            <a:avLst/>
          </a:prstGeom>
          <a:noFill/>
        </p:spPr>
        <p:txBody>
          <a:bodyPr wrap="square" rtlCol="0">
            <a:spAutoFit/>
          </a:bodyPr>
          <a:lstStyle/>
          <a:p>
            <a:r>
              <a:rPr lang="en-US" b="1" dirty="0">
                <a:solidFill>
                  <a:srgbClr val="FF0000"/>
                </a:solidFill>
              </a:rPr>
              <a:t>Park</a:t>
            </a:r>
            <a:r>
              <a:rPr lang="en-US" b="1" dirty="0"/>
              <a:t>:</a:t>
            </a:r>
          </a:p>
          <a:p>
            <a:r>
              <a:rPr lang="en-US" dirty="0"/>
              <a:t>This is used as a “global hold” for your group. A call can be placed on “hold” and that button will blink on all phones.  To pick up that call from another phone, simply press that park button.</a:t>
            </a:r>
          </a:p>
        </p:txBody>
      </p:sp>
      <p:sp>
        <p:nvSpPr>
          <p:cNvPr id="16" name="TextBox 15">
            <a:extLst>
              <a:ext uri="{FF2B5EF4-FFF2-40B4-BE49-F238E27FC236}">
                <a16:creationId xmlns:a16="http://schemas.microsoft.com/office/drawing/2014/main" id="{A62C0BC8-505C-44AD-8C36-82B8DA7D6BDE}"/>
              </a:ext>
            </a:extLst>
          </p:cNvPr>
          <p:cNvSpPr txBox="1"/>
          <p:nvPr/>
        </p:nvSpPr>
        <p:spPr>
          <a:xfrm>
            <a:off x="484877" y="5097969"/>
            <a:ext cx="3757443" cy="923330"/>
          </a:xfrm>
          <a:prstGeom prst="rect">
            <a:avLst/>
          </a:prstGeom>
          <a:noFill/>
        </p:spPr>
        <p:txBody>
          <a:bodyPr wrap="square" rtlCol="0">
            <a:spAutoFit/>
          </a:bodyPr>
          <a:lstStyle/>
          <a:p>
            <a:r>
              <a:rPr lang="en-US" b="1" dirty="0">
                <a:solidFill>
                  <a:srgbClr val="FF0000"/>
                </a:solidFill>
              </a:rPr>
              <a:t>Monitored Extension</a:t>
            </a:r>
            <a:r>
              <a:rPr lang="en-US" b="1" dirty="0"/>
              <a:t>:</a:t>
            </a:r>
          </a:p>
          <a:p>
            <a:r>
              <a:rPr lang="en-US" dirty="0"/>
              <a:t>Shows when another line is in use and can also be used to call that person.</a:t>
            </a:r>
          </a:p>
        </p:txBody>
      </p:sp>
    </p:spTree>
    <p:extLst>
      <p:ext uri="{BB962C8B-B14F-4D97-AF65-F5344CB8AC3E}">
        <p14:creationId xmlns:p14="http://schemas.microsoft.com/office/powerpoint/2010/main" val="209166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C350D43-26AF-4FDE-A3BF-3A928DAC8C04}"/>
              </a:ext>
            </a:extLst>
          </p:cNvPr>
          <p:cNvCxnSpPr/>
          <p:nvPr/>
        </p:nvCxnSpPr>
        <p:spPr>
          <a:xfrm>
            <a:off x="4790114" y="2567031"/>
            <a:ext cx="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E80DE76-02C8-49F9-BCA5-C3D11D72789E}"/>
              </a:ext>
            </a:extLst>
          </p:cNvPr>
          <p:cNvPicPr>
            <a:picLocks noChangeAspect="1"/>
          </p:cNvPicPr>
          <p:nvPr/>
        </p:nvPicPr>
        <p:blipFill>
          <a:blip r:embed="rId3"/>
          <a:stretch>
            <a:fillRect/>
          </a:stretch>
        </p:blipFill>
        <p:spPr>
          <a:xfrm>
            <a:off x="2614263" y="1499646"/>
            <a:ext cx="8219326" cy="5129604"/>
          </a:xfrm>
          <a:prstGeom prst="rect">
            <a:avLst/>
          </a:prstGeom>
        </p:spPr>
      </p:pic>
      <p:pic>
        <p:nvPicPr>
          <p:cNvPr id="12" name="Picture 11">
            <a:extLst>
              <a:ext uri="{FF2B5EF4-FFF2-40B4-BE49-F238E27FC236}">
                <a16:creationId xmlns:a16="http://schemas.microsoft.com/office/drawing/2014/main" id="{D6048F27-FD6F-4BE8-BAB2-82486FD9A453}"/>
              </a:ext>
            </a:extLst>
          </p:cNvPr>
          <p:cNvPicPr>
            <a:picLocks noChangeAspect="1"/>
          </p:cNvPicPr>
          <p:nvPr/>
        </p:nvPicPr>
        <p:blipFill>
          <a:blip r:embed="rId4"/>
          <a:stretch>
            <a:fillRect/>
          </a:stretch>
        </p:blipFill>
        <p:spPr>
          <a:xfrm>
            <a:off x="7697050" y="228750"/>
            <a:ext cx="4096322" cy="981212"/>
          </a:xfrm>
          <a:prstGeom prst="rect">
            <a:avLst/>
          </a:prstGeom>
        </p:spPr>
      </p:pic>
      <p:sp>
        <p:nvSpPr>
          <p:cNvPr id="13" name="TextBox 12">
            <a:extLst>
              <a:ext uri="{FF2B5EF4-FFF2-40B4-BE49-F238E27FC236}">
                <a16:creationId xmlns:a16="http://schemas.microsoft.com/office/drawing/2014/main" id="{4BE59FF9-5B44-46DC-B6D2-6CD26AD93F56}"/>
              </a:ext>
            </a:extLst>
          </p:cNvPr>
          <p:cNvSpPr txBox="1"/>
          <p:nvPr/>
        </p:nvSpPr>
        <p:spPr>
          <a:xfrm>
            <a:off x="1288277" y="385308"/>
            <a:ext cx="5570949" cy="646331"/>
          </a:xfrm>
          <a:prstGeom prst="rect">
            <a:avLst/>
          </a:prstGeom>
          <a:noFill/>
        </p:spPr>
        <p:txBody>
          <a:bodyPr wrap="none" rtlCol="0">
            <a:spAutoFit/>
          </a:bodyPr>
          <a:lstStyle/>
          <a:p>
            <a:r>
              <a:rPr lang="en-US" sz="3600" dirty="0"/>
              <a:t>Button Basics – Functionality</a:t>
            </a:r>
          </a:p>
        </p:txBody>
      </p:sp>
      <p:sp>
        <p:nvSpPr>
          <p:cNvPr id="15" name="TextBox 14">
            <a:extLst>
              <a:ext uri="{FF2B5EF4-FFF2-40B4-BE49-F238E27FC236}">
                <a16:creationId xmlns:a16="http://schemas.microsoft.com/office/drawing/2014/main" id="{82B56D8B-7A9C-49B5-AA61-5C0C93585995}"/>
              </a:ext>
            </a:extLst>
          </p:cNvPr>
          <p:cNvSpPr txBox="1"/>
          <p:nvPr/>
        </p:nvSpPr>
        <p:spPr>
          <a:xfrm>
            <a:off x="593934" y="1321323"/>
            <a:ext cx="3757443" cy="4247317"/>
          </a:xfrm>
          <a:prstGeom prst="rect">
            <a:avLst/>
          </a:prstGeom>
          <a:noFill/>
        </p:spPr>
        <p:txBody>
          <a:bodyPr wrap="square" rtlCol="0">
            <a:spAutoFit/>
          </a:bodyPr>
          <a:lstStyle/>
          <a:p>
            <a:r>
              <a:rPr lang="en-US" b="1" dirty="0">
                <a:solidFill>
                  <a:srgbClr val="FF0000"/>
                </a:solidFill>
              </a:rPr>
              <a:t>Voicemail</a:t>
            </a:r>
            <a:r>
              <a:rPr lang="en-US" b="1" dirty="0"/>
              <a:t>:</a:t>
            </a:r>
          </a:p>
          <a:p>
            <a:r>
              <a:rPr lang="en-US" dirty="0"/>
              <a:t>This button is used for the initial setup of your voicemail and for the retrieval of voicemail messages.</a:t>
            </a:r>
          </a:p>
          <a:p>
            <a:endParaRPr lang="en-US" dirty="0"/>
          </a:p>
          <a:p>
            <a:r>
              <a:rPr lang="en-US" dirty="0"/>
              <a:t>If you have messages in your voicemail, the light at the top of the screen will blink to notify you.</a:t>
            </a:r>
          </a:p>
          <a:p>
            <a:endParaRPr lang="en-US" dirty="0"/>
          </a:p>
          <a:p>
            <a:r>
              <a:rPr lang="en-US" i="1" dirty="0">
                <a:solidFill>
                  <a:srgbClr val="FF0000"/>
                </a:solidFill>
              </a:rPr>
              <a:t>Note:</a:t>
            </a:r>
            <a:r>
              <a:rPr lang="en-US" i="1" dirty="0"/>
              <a:t>  The blinking LED will also blink to notify you of missed calls.  To clear this notification, simply view your history and it will reset the count. This notification can be disabled.</a:t>
            </a:r>
            <a:endParaRPr lang="en-US" i="1" dirty="0">
              <a:solidFill>
                <a:srgbClr val="FF0000"/>
              </a:solidFill>
            </a:endParaRPr>
          </a:p>
          <a:p>
            <a:endParaRPr lang="en-US" dirty="0"/>
          </a:p>
        </p:txBody>
      </p:sp>
      <p:cxnSp>
        <p:nvCxnSpPr>
          <p:cNvPr id="25" name="Straight Connector 24">
            <a:extLst>
              <a:ext uri="{FF2B5EF4-FFF2-40B4-BE49-F238E27FC236}">
                <a16:creationId xmlns:a16="http://schemas.microsoft.com/office/drawing/2014/main" id="{5B7C5ECC-AE80-4FF0-AD75-1BC7B61622AE}"/>
              </a:ext>
            </a:extLst>
          </p:cNvPr>
          <p:cNvCxnSpPr>
            <a:cxnSpLocks/>
          </p:cNvCxnSpPr>
          <p:nvPr/>
        </p:nvCxnSpPr>
        <p:spPr>
          <a:xfrm>
            <a:off x="9630561" y="1560352"/>
            <a:ext cx="1593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4EDD279-8DC0-40BB-801B-7BAD46613E12}"/>
              </a:ext>
            </a:extLst>
          </p:cNvPr>
          <p:cNvSpPr/>
          <p:nvPr/>
        </p:nvSpPr>
        <p:spPr>
          <a:xfrm>
            <a:off x="9479560" y="4739780"/>
            <a:ext cx="461394" cy="293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9C873BA-DE73-4042-A242-5465008DF605}"/>
              </a:ext>
            </a:extLst>
          </p:cNvPr>
          <p:cNvSpPr/>
          <p:nvPr/>
        </p:nvSpPr>
        <p:spPr>
          <a:xfrm>
            <a:off x="9429226" y="1388285"/>
            <a:ext cx="461394" cy="293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162B2141-A084-42FC-85D2-8B66DDC24D48}"/>
              </a:ext>
            </a:extLst>
          </p:cNvPr>
          <p:cNvPicPr>
            <a:picLocks noChangeAspect="1"/>
          </p:cNvPicPr>
          <p:nvPr/>
        </p:nvPicPr>
        <p:blipFill>
          <a:blip r:embed="rId5"/>
          <a:stretch>
            <a:fillRect/>
          </a:stretch>
        </p:blipFill>
        <p:spPr>
          <a:xfrm>
            <a:off x="7776595" y="2314192"/>
            <a:ext cx="1526996" cy="728914"/>
          </a:xfrm>
          <a:prstGeom prst="rect">
            <a:avLst/>
          </a:prstGeom>
        </p:spPr>
      </p:pic>
    </p:spTree>
    <p:extLst>
      <p:ext uri="{BB962C8B-B14F-4D97-AF65-F5344CB8AC3E}">
        <p14:creationId xmlns:p14="http://schemas.microsoft.com/office/powerpoint/2010/main" val="333328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40CB3C7-7393-4610-BA95-14EFBD92C789}"/>
              </a:ext>
            </a:extLst>
          </p:cNvPr>
          <p:cNvPicPr>
            <a:picLocks noChangeAspect="1"/>
          </p:cNvPicPr>
          <p:nvPr/>
        </p:nvPicPr>
        <p:blipFill>
          <a:blip r:embed="rId3"/>
          <a:stretch>
            <a:fillRect/>
          </a:stretch>
        </p:blipFill>
        <p:spPr>
          <a:xfrm>
            <a:off x="7697050" y="228750"/>
            <a:ext cx="4096322" cy="981212"/>
          </a:xfrm>
          <a:prstGeom prst="rect">
            <a:avLst/>
          </a:prstGeom>
        </p:spPr>
      </p:pic>
      <p:pic>
        <p:nvPicPr>
          <p:cNvPr id="13" name="Picture 12">
            <a:extLst>
              <a:ext uri="{FF2B5EF4-FFF2-40B4-BE49-F238E27FC236}">
                <a16:creationId xmlns:a16="http://schemas.microsoft.com/office/drawing/2014/main" id="{591FF2C9-2CD9-4637-BC39-628C39CDC2F3}"/>
              </a:ext>
            </a:extLst>
          </p:cNvPr>
          <p:cNvPicPr>
            <a:picLocks noChangeAspect="1"/>
          </p:cNvPicPr>
          <p:nvPr/>
        </p:nvPicPr>
        <p:blipFill>
          <a:blip r:embed="rId4"/>
          <a:stretch>
            <a:fillRect/>
          </a:stretch>
        </p:blipFill>
        <p:spPr>
          <a:xfrm>
            <a:off x="7215730" y="2868471"/>
            <a:ext cx="4275190" cy="3635055"/>
          </a:xfrm>
          <a:prstGeom prst="rect">
            <a:avLst/>
          </a:prstGeom>
        </p:spPr>
      </p:pic>
      <p:pic>
        <p:nvPicPr>
          <p:cNvPr id="15" name="Picture 14">
            <a:extLst>
              <a:ext uri="{FF2B5EF4-FFF2-40B4-BE49-F238E27FC236}">
                <a16:creationId xmlns:a16="http://schemas.microsoft.com/office/drawing/2014/main" id="{191B012A-B5DA-4B28-BC20-69A65CE0284A}"/>
              </a:ext>
            </a:extLst>
          </p:cNvPr>
          <p:cNvPicPr>
            <a:picLocks noChangeAspect="1"/>
          </p:cNvPicPr>
          <p:nvPr/>
        </p:nvPicPr>
        <p:blipFill>
          <a:blip r:embed="rId5"/>
          <a:stretch>
            <a:fillRect/>
          </a:stretch>
        </p:blipFill>
        <p:spPr>
          <a:xfrm>
            <a:off x="2932919" y="1169964"/>
            <a:ext cx="4282811" cy="3543607"/>
          </a:xfrm>
          <a:prstGeom prst="rect">
            <a:avLst/>
          </a:prstGeom>
        </p:spPr>
      </p:pic>
      <p:sp>
        <p:nvSpPr>
          <p:cNvPr id="16" name="TextBox 15">
            <a:extLst>
              <a:ext uri="{FF2B5EF4-FFF2-40B4-BE49-F238E27FC236}">
                <a16:creationId xmlns:a16="http://schemas.microsoft.com/office/drawing/2014/main" id="{89039944-8E8A-4559-997B-DCFD641077FE}"/>
              </a:ext>
            </a:extLst>
          </p:cNvPr>
          <p:cNvSpPr txBox="1"/>
          <p:nvPr/>
        </p:nvSpPr>
        <p:spPr>
          <a:xfrm>
            <a:off x="2277529" y="228750"/>
            <a:ext cx="2941703" cy="646331"/>
          </a:xfrm>
          <a:prstGeom prst="rect">
            <a:avLst/>
          </a:prstGeom>
          <a:noFill/>
        </p:spPr>
        <p:txBody>
          <a:bodyPr wrap="none" rtlCol="0">
            <a:spAutoFit/>
          </a:bodyPr>
          <a:lstStyle/>
          <a:p>
            <a:r>
              <a:rPr lang="en-US" sz="3600" dirty="0"/>
              <a:t>Hold / Resume</a:t>
            </a:r>
          </a:p>
        </p:txBody>
      </p:sp>
      <p:sp>
        <p:nvSpPr>
          <p:cNvPr id="17" name="Rectangle: Rounded Corners 16">
            <a:extLst>
              <a:ext uri="{FF2B5EF4-FFF2-40B4-BE49-F238E27FC236}">
                <a16:creationId xmlns:a16="http://schemas.microsoft.com/office/drawing/2014/main" id="{CC37BC2D-4F23-4AF9-9363-62B4E6FEAF49}"/>
              </a:ext>
            </a:extLst>
          </p:cNvPr>
          <p:cNvSpPr/>
          <p:nvPr/>
        </p:nvSpPr>
        <p:spPr>
          <a:xfrm>
            <a:off x="6467912" y="4127383"/>
            <a:ext cx="494950" cy="3020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BA52B15-A02E-456F-8254-35A40B90CC96}"/>
              </a:ext>
            </a:extLst>
          </p:cNvPr>
          <p:cNvSpPr txBox="1"/>
          <p:nvPr/>
        </p:nvSpPr>
        <p:spPr>
          <a:xfrm>
            <a:off x="570452" y="1900197"/>
            <a:ext cx="1981815" cy="2031325"/>
          </a:xfrm>
          <a:prstGeom prst="rect">
            <a:avLst/>
          </a:prstGeom>
          <a:noFill/>
        </p:spPr>
        <p:txBody>
          <a:bodyPr wrap="square" rtlCol="0">
            <a:spAutoFit/>
          </a:bodyPr>
          <a:lstStyle/>
          <a:p>
            <a:r>
              <a:rPr lang="en-US" dirty="0"/>
              <a:t>Holding a call and Resuming a held call can be achieved by either pressing a soft key or a hard key.</a:t>
            </a:r>
          </a:p>
          <a:p>
            <a:endParaRPr lang="en-US" dirty="0"/>
          </a:p>
        </p:txBody>
      </p:sp>
      <p:sp>
        <p:nvSpPr>
          <p:cNvPr id="21" name="TextBox 20">
            <a:extLst>
              <a:ext uri="{FF2B5EF4-FFF2-40B4-BE49-F238E27FC236}">
                <a16:creationId xmlns:a16="http://schemas.microsoft.com/office/drawing/2014/main" id="{549E251D-FE30-40FF-9481-AF5FB1E77DD3}"/>
              </a:ext>
            </a:extLst>
          </p:cNvPr>
          <p:cNvSpPr txBox="1"/>
          <p:nvPr/>
        </p:nvSpPr>
        <p:spPr>
          <a:xfrm>
            <a:off x="701080" y="5180798"/>
            <a:ext cx="6094602" cy="923330"/>
          </a:xfrm>
          <a:prstGeom prst="rect">
            <a:avLst/>
          </a:prstGeom>
          <a:noFill/>
        </p:spPr>
        <p:txBody>
          <a:bodyPr wrap="square">
            <a:spAutoFit/>
          </a:bodyPr>
          <a:lstStyle/>
          <a:p>
            <a:r>
              <a:rPr lang="en-US" dirty="0"/>
              <a:t>Soft keys change and your options will be present at the bottom of the screen depending on the function you are trying to perform</a:t>
            </a:r>
          </a:p>
        </p:txBody>
      </p:sp>
    </p:spTree>
    <p:extLst>
      <p:ext uri="{BB962C8B-B14F-4D97-AF65-F5344CB8AC3E}">
        <p14:creationId xmlns:p14="http://schemas.microsoft.com/office/powerpoint/2010/main" val="304858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40CB3C7-7393-4610-BA95-14EFBD92C789}"/>
              </a:ext>
            </a:extLst>
          </p:cNvPr>
          <p:cNvPicPr>
            <a:picLocks noChangeAspect="1"/>
          </p:cNvPicPr>
          <p:nvPr/>
        </p:nvPicPr>
        <p:blipFill>
          <a:blip r:embed="rId3"/>
          <a:stretch>
            <a:fillRect/>
          </a:stretch>
        </p:blipFill>
        <p:spPr>
          <a:xfrm>
            <a:off x="7697050" y="228750"/>
            <a:ext cx="4096322" cy="981212"/>
          </a:xfrm>
          <a:prstGeom prst="rect">
            <a:avLst/>
          </a:prstGeom>
        </p:spPr>
      </p:pic>
      <p:pic>
        <p:nvPicPr>
          <p:cNvPr id="14" name="Picture 13">
            <a:extLst>
              <a:ext uri="{FF2B5EF4-FFF2-40B4-BE49-F238E27FC236}">
                <a16:creationId xmlns:a16="http://schemas.microsoft.com/office/drawing/2014/main" id="{3C2358F0-86A6-4E43-96B1-35E9E02C2138}"/>
              </a:ext>
            </a:extLst>
          </p:cNvPr>
          <p:cNvPicPr>
            <a:picLocks noChangeAspect="1"/>
          </p:cNvPicPr>
          <p:nvPr/>
        </p:nvPicPr>
        <p:blipFill>
          <a:blip r:embed="rId4"/>
          <a:stretch>
            <a:fillRect/>
          </a:stretch>
        </p:blipFill>
        <p:spPr>
          <a:xfrm>
            <a:off x="6214340" y="2980212"/>
            <a:ext cx="350550" cy="1082134"/>
          </a:xfrm>
          <a:prstGeom prst="rect">
            <a:avLst/>
          </a:prstGeom>
        </p:spPr>
      </p:pic>
      <p:pic>
        <p:nvPicPr>
          <p:cNvPr id="16" name="Picture 15">
            <a:extLst>
              <a:ext uri="{FF2B5EF4-FFF2-40B4-BE49-F238E27FC236}">
                <a16:creationId xmlns:a16="http://schemas.microsoft.com/office/drawing/2014/main" id="{87A829CB-FDCF-4754-BE32-0B6FA3288098}"/>
              </a:ext>
            </a:extLst>
          </p:cNvPr>
          <p:cNvPicPr>
            <a:picLocks noChangeAspect="1"/>
          </p:cNvPicPr>
          <p:nvPr/>
        </p:nvPicPr>
        <p:blipFill>
          <a:blip r:embed="rId5"/>
          <a:stretch>
            <a:fillRect/>
          </a:stretch>
        </p:blipFill>
        <p:spPr>
          <a:xfrm>
            <a:off x="5151133" y="1787579"/>
            <a:ext cx="5066657" cy="4131414"/>
          </a:xfrm>
          <a:prstGeom prst="rect">
            <a:avLst/>
          </a:prstGeom>
        </p:spPr>
      </p:pic>
      <p:sp>
        <p:nvSpPr>
          <p:cNvPr id="18" name="TextBox 17">
            <a:extLst>
              <a:ext uri="{FF2B5EF4-FFF2-40B4-BE49-F238E27FC236}">
                <a16:creationId xmlns:a16="http://schemas.microsoft.com/office/drawing/2014/main" id="{62C3104A-8776-4D89-A75E-67295649E091}"/>
              </a:ext>
            </a:extLst>
          </p:cNvPr>
          <p:cNvSpPr txBox="1"/>
          <p:nvPr/>
        </p:nvSpPr>
        <p:spPr>
          <a:xfrm>
            <a:off x="727194" y="292676"/>
            <a:ext cx="5868145" cy="646331"/>
          </a:xfrm>
          <a:prstGeom prst="rect">
            <a:avLst/>
          </a:prstGeom>
          <a:noFill/>
        </p:spPr>
        <p:txBody>
          <a:bodyPr wrap="none" rtlCol="0">
            <a:spAutoFit/>
          </a:bodyPr>
          <a:lstStyle/>
          <a:p>
            <a:r>
              <a:rPr lang="en-US" sz="3600" dirty="0"/>
              <a:t>Hold / Resume – Multiple Calls</a:t>
            </a:r>
          </a:p>
        </p:txBody>
      </p:sp>
      <p:sp>
        <p:nvSpPr>
          <p:cNvPr id="19" name="TextBox 18">
            <a:extLst>
              <a:ext uri="{FF2B5EF4-FFF2-40B4-BE49-F238E27FC236}">
                <a16:creationId xmlns:a16="http://schemas.microsoft.com/office/drawing/2014/main" id="{B3711A85-5420-4C02-B764-BD6CC0444483}"/>
              </a:ext>
            </a:extLst>
          </p:cNvPr>
          <p:cNvSpPr txBox="1"/>
          <p:nvPr/>
        </p:nvSpPr>
        <p:spPr>
          <a:xfrm>
            <a:off x="727194" y="1588389"/>
            <a:ext cx="3095537" cy="4524315"/>
          </a:xfrm>
          <a:prstGeom prst="rect">
            <a:avLst/>
          </a:prstGeom>
          <a:noFill/>
        </p:spPr>
        <p:txBody>
          <a:bodyPr wrap="square" rtlCol="0">
            <a:spAutoFit/>
          </a:bodyPr>
          <a:lstStyle/>
          <a:p>
            <a:r>
              <a:rPr lang="en-US" dirty="0"/>
              <a:t>For multiple calls that are held, to resume, you can:</a:t>
            </a:r>
          </a:p>
          <a:p>
            <a:endParaRPr lang="en-US" dirty="0"/>
          </a:p>
          <a:p>
            <a:pPr marL="285750" indent="-285750">
              <a:buFont typeface="Arial" panose="020B0604020202020204" pitchFamily="34" charset="0"/>
              <a:buChar char="•"/>
            </a:pPr>
            <a:r>
              <a:rPr lang="en-US" dirty="0"/>
              <a:t>Use your navigation keys to arrow up or down to select the call you want to resume, then press the Resume soft key or hard key; or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Press the Swap key at the bottom of the screen. This function will toggle back and forth between held calls.</a:t>
            </a:r>
          </a:p>
          <a:p>
            <a:endParaRPr lang="en-US" dirty="0"/>
          </a:p>
        </p:txBody>
      </p:sp>
      <p:sp>
        <p:nvSpPr>
          <p:cNvPr id="22" name="Rectangle: Rounded Corners 21">
            <a:extLst>
              <a:ext uri="{FF2B5EF4-FFF2-40B4-BE49-F238E27FC236}">
                <a16:creationId xmlns:a16="http://schemas.microsoft.com/office/drawing/2014/main" id="{2EAF268D-2183-4D3C-950D-FB9C9E75BBE3}"/>
              </a:ext>
            </a:extLst>
          </p:cNvPr>
          <p:cNvSpPr/>
          <p:nvPr/>
        </p:nvSpPr>
        <p:spPr>
          <a:xfrm>
            <a:off x="7184784" y="3911344"/>
            <a:ext cx="494950" cy="3020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B2065EC-7EA6-4D73-AD35-310E0BBA39DD}"/>
              </a:ext>
            </a:extLst>
          </p:cNvPr>
          <p:cNvSpPr/>
          <p:nvPr/>
        </p:nvSpPr>
        <p:spPr>
          <a:xfrm>
            <a:off x="9497736" y="5303411"/>
            <a:ext cx="494950" cy="3020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AA5750-BDF1-4C7A-9AE4-930E948444B4}"/>
              </a:ext>
            </a:extLst>
          </p:cNvPr>
          <p:cNvPicPr>
            <a:picLocks noChangeAspect="1"/>
          </p:cNvPicPr>
          <p:nvPr/>
        </p:nvPicPr>
        <p:blipFill>
          <a:blip r:embed="rId6"/>
          <a:stretch>
            <a:fillRect/>
          </a:stretch>
        </p:blipFill>
        <p:spPr>
          <a:xfrm>
            <a:off x="6387325" y="2402580"/>
            <a:ext cx="2854037" cy="1447967"/>
          </a:xfrm>
          <a:prstGeom prst="rect">
            <a:avLst/>
          </a:prstGeom>
        </p:spPr>
      </p:pic>
    </p:spTree>
    <p:extLst>
      <p:ext uri="{BB962C8B-B14F-4D97-AF65-F5344CB8AC3E}">
        <p14:creationId xmlns:p14="http://schemas.microsoft.com/office/powerpoint/2010/main" val="197616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40CB3C7-7393-4610-BA95-14EFBD92C789}"/>
              </a:ext>
            </a:extLst>
          </p:cNvPr>
          <p:cNvPicPr>
            <a:picLocks noChangeAspect="1"/>
          </p:cNvPicPr>
          <p:nvPr/>
        </p:nvPicPr>
        <p:blipFill>
          <a:blip r:embed="rId3"/>
          <a:stretch>
            <a:fillRect/>
          </a:stretch>
        </p:blipFill>
        <p:spPr>
          <a:xfrm>
            <a:off x="7697050" y="228750"/>
            <a:ext cx="4096322" cy="981212"/>
          </a:xfrm>
          <a:prstGeom prst="rect">
            <a:avLst/>
          </a:prstGeom>
        </p:spPr>
      </p:pic>
      <p:sp>
        <p:nvSpPr>
          <p:cNvPr id="26" name="TextBox 25">
            <a:extLst>
              <a:ext uri="{FF2B5EF4-FFF2-40B4-BE49-F238E27FC236}">
                <a16:creationId xmlns:a16="http://schemas.microsoft.com/office/drawing/2014/main" id="{C5048485-33AC-4C96-83FB-02931DCB076F}"/>
              </a:ext>
            </a:extLst>
          </p:cNvPr>
          <p:cNvSpPr txBox="1"/>
          <p:nvPr/>
        </p:nvSpPr>
        <p:spPr>
          <a:xfrm>
            <a:off x="2295983" y="396190"/>
            <a:ext cx="3381695" cy="646331"/>
          </a:xfrm>
          <a:prstGeom prst="rect">
            <a:avLst/>
          </a:prstGeom>
          <a:noFill/>
        </p:spPr>
        <p:txBody>
          <a:bodyPr wrap="none" rtlCol="0">
            <a:spAutoFit/>
          </a:bodyPr>
          <a:lstStyle/>
          <a:p>
            <a:r>
              <a:rPr lang="en-US" sz="3600" dirty="0"/>
              <a:t>Transferring Calls</a:t>
            </a:r>
          </a:p>
        </p:txBody>
      </p:sp>
      <p:pic>
        <p:nvPicPr>
          <p:cNvPr id="7" name="Picture 6">
            <a:extLst>
              <a:ext uri="{FF2B5EF4-FFF2-40B4-BE49-F238E27FC236}">
                <a16:creationId xmlns:a16="http://schemas.microsoft.com/office/drawing/2014/main" id="{12BD660F-39BC-4C06-9578-C42254560C89}"/>
              </a:ext>
            </a:extLst>
          </p:cNvPr>
          <p:cNvPicPr>
            <a:picLocks noChangeAspect="1"/>
          </p:cNvPicPr>
          <p:nvPr/>
        </p:nvPicPr>
        <p:blipFill>
          <a:blip r:embed="rId4"/>
          <a:stretch>
            <a:fillRect/>
          </a:stretch>
        </p:blipFill>
        <p:spPr>
          <a:xfrm>
            <a:off x="5442026" y="1665113"/>
            <a:ext cx="6081280" cy="4878496"/>
          </a:xfrm>
          <a:prstGeom prst="rect">
            <a:avLst/>
          </a:prstGeom>
        </p:spPr>
      </p:pic>
      <p:sp>
        <p:nvSpPr>
          <p:cNvPr id="8" name="TextBox 7">
            <a:extLst>
              <a:ext uri="{FF2B5EF4-FFF2-40B4-BE49-F238E27FC236}">
                <a16:creationId xmlns:a16="http://schemas.microsoft.com/office/drawing/2014/main" id="{F55B2014-1CC5-40E8-A66C-5D73BE62679A}"/>
              </a:ext>
            </a:extLst>
          </p:cNvPr>
          <p:cNvSpPr txBox="1"/>
          <p:nvPr/>
        </p:nvSpPr>
        <p:spPr>
          <a:xfrm>
            <a:off x="587828" y="1480447"/>
            <a:ext cx="4609323" cy="5139869"/>
          </a:xfrm>
          <a:prstGeom prst="rect">
            <a:avLst/>
          </a:prstGeom>
          <a:noFill/>
        </p:spPr>
        <p:txBody>
          <a:bodyPr wrap="square" rtlCol="0">
            <a:spAutoFit/>
          </a:bodyPr>
          <a:lstStyle/>
          <a:p>
            <a:r>
              <a:rPr lang="en-US" dirty="0"/>
              <a:t>There are two types of Transfer you can use.</a:t>
            </a:r>
            <a:br>
              <a:rPr lang="en-US" dirty="0"/>
            </a:br>
            <a:endParaRPr lang="en-US" dirty="0"/>
          </a:p>
          <a:p>
            <a:pPr marL="285750" indent="-285750">
              <a:buFont typeface="Arial" panose="020B0604020202020204" pitchFamily="34" charset="0"/>
              <a:buChar char="•"/>
            </a:pPr>
            <a:r>
              <a:rPr lang="en-US" sz="2000" b="1" dirty="0"/>
              <a:t>Consultative Transfer</a:t>
            </a:r>
          </a:p>
          <a:p>
            <a:pPr marL="742950" lvl="1" indent="-285750">
              <a:buFont typeface="Arial" panose="020B0604020202020204" pitchFamily="34" charset="0"/>
              <a:buChar char="•"/>
            </a:pPr>
            <a:r>
              <a:rPr lang="en-US" dirty="0"/>
              <a:t>Allows you to announce the call before passing the caller.</a:t>
            </a:r>
          </a:p>
          <a:p>
            <a:pPr marL="742950" lvl="1" indent="-285750">
              <a:buFont typeface="Arial" panose="020B0604020202020204" pitchFamily="34" charset="0"/>
              <a:buChar char="•"/>
            </a:pPr>
            <a:r>
              <a:rPr lang="en-US" dirty="0"/>
              <a:t>Displays your caller id to the recipient.</a:t>
            </a:r>
            <a:br>
              <a:rPr lang="en-US" dirty="0"/>
            </a:br>
            <a:endParaRPr lang="en-US" dirty="0"/>
          </a:p>
          <a:p>
            <a:pPr marL="285750" indent="-285750">
              <a:buFont typeface="Arial" panose="020B0604020202020204" pitchFamily="34" charset="0"/>
              <a:buChar char="•"/>
            </a:pPr>
            <a:r>
              <a:rPr lang="en-US" sz="2000" b="1" dirty="0"/>
              <a:t>Blind Transfer</a:t>
            </a:r>
          </a:p>
          <a:p>
            <a:pPr marL="742950" lvl="1" indent="-285750">
              <a:buFont typeface="Arial" panose="020B0604020202020204" pitchFamily="34" charset="0"/>
              <a:buChar char="•"/>
            </a:pPr>
            <a:r>
              <a:rPr lang="en-US" dirty="0"/>
              <a:t>Passes the call to the recipient immediately.</a:t>
            </a:r>
          </a:p>
          <a:p>
            <a:pPr marL="742950" lvl="1" indent="-285750">
              <a:buFont typeface="Arial" panose="020B0604020202020204" pitchFamily="34" charset="0"/>
              <a:buChar char="•"/>
            </a:pPr>
            <a:r>
              <a:rPr lang="en-US" dirty="0"/>
              <a:t>Displays the caller’s caller id to the recipient.</a:t>
            </a:r>
          </a:p>
          <a:p>
            <a:pPr marL="742950" lvl="1" indent="-285750">
              <a:buFont typeface="Arial" panose="020B0604020202020204" pitchFamily="34" charset="0"/>
              <a:buChar char="•"/>
            </a:pPr>
            <a:endParaRPr lang="en-US" dirty="0"/>
          </a:p>
          <a:p>
            <a:pPr lvl="1"/>
            <a:r>
              <a:rPr lang="en-US" dirty="0"/>
              <a:t>For either function, begin by pressing the </a:t>
            </a:r>
            <a:r>
              <a:rPr lang="en-US" b="1" dirty="0"/>
              <a:t>Transfer</a:t>
            </a:r>
            <a:r>
              <a:rPr lang="en-US" dirty="0"/>
              <a:t> soft key </a:t>
            </a:r>
            <a:r>
              <a:rPr lang="en-US" i="1" dirty="0"/>
              <a:t>or</a:t>
            </a:r>
            <a:r>
              <a:rPr lang="en-US" dirty="0"/>
              <a:t> hard key. </a:t>
            </a:r>
          </a:p>
          <a:p>
            <a:pPr lvl="1"/>
            <a:endParaRPr lang="en-US" dirty="0"/>
          </a:p>
          <a:p>
            <a:pPr lvl="1"/>
            <a:r>
              <a:rPr lang="en-US" i="1" dirty="0"/>
              <a:t>Confirmation of completion will display.</a:t>
            </a:r>
          </a:p>
          <a:p>
            <a:pPr marL="285750" indent="-285750">
              <a:buFont typeface="Arial" panose="020B0604020202020204" pitchFamily="34" charset="0"/>
              <a:buChar char="•"/>
            </a:pPr>
            <a:endParaRPr lang="en-US" dirty="0"/>
          </a:p>
        </p:txBody>
      </p:sp>
      <p:sp>
        <p:nvSpPr>
          <p:cNvPr id="11" name="Rectangle: Rounded Corners 10">
            <a:extLst>
              <a:ext uri="{FF2B5EF4-FFF2-40B4-BE49-F238E27FC236}">
                <a16:creationId xmlns:a16="http://schemas.microsoft.com/office/drawing/2014/main" id="{9E28EB88-89F8-4709-837C-C7978797CADB}"/>
              </a:ext>
            </a:extLst>
          </p:cNvPr>
          <p:cNvSpPr/>
          <p:nvPr/>
        </p:nvSpPr>
        <p:spPr>
          <a:xfrm>
            <a:off x="6923527" y="4104360"/>
            <a:ext cx="624938" cy="3836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4B64842-473B-4A94-AB88-91C1034CE2C0}"/>
              </a:ext>
            </a:extLst>
          </p:cNvPr>
          <p:cNvSpPr/>
          <p:nvPr/>
        </p:nvSpPr>
        <p:spPr>
          <a:xfrm>
            <a:off x="10646441" y="6195527"/>
            <a:ext cx="559624" cy="3480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BDEB7D2-ED2F-44C4-9692-175E5DD9F146}"/>
              </a:ext>
            </a:extLst>
          </p:cNvPr>
          <p:cNvPicPr>
            <a:picLocks noChangeAspect="1"/>
          </p:cNvPicPr>
          <p:nvPr/>
        </p:nvPicPr>
        <p:blipFill>
          <a:blip r:embed="rId5"/>
          <a:stretch>
            <a:fillRect/>
          </a:stretch>
        </p:blipFill>
        <p:spPr>
          <a:xfrm>
            <a:off x="7556756" y="2757195"/>
            <a:ext cx="1851820" cy="864945"/>
          </a:xfrm>
          <a:prstGeom prst="rect">
            <a:avLst/>
          </a:prstGeom>
        </p:spPr>
      </p:pic>
    </p:spTree>
    <p:extLst>
      <p:ext uri="{BB962C8B-B14F-4D97-AF65-F5344CB8AC3E}">
        <p14:creationId xmlns:p14="http://schemas.microsoft.com/office/powerpoint/2010/main" val="2205636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6925</TotalTime>
  <Words>2006</Words>
  <Application>Microsoft Office PowerPoint</Application>
  <PresentationFormat>Widescreen</PresentationFormat>
  <Paragraphs>124</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Gurney</dc:creator>
  <cp:lastModifiedBy>Angie Gurney</cp:lastModifiedBy>
  <cp:revision>54</cp:revision>
  <dcterms:created xsi:type="dcterms:W3CDTF">2022-01-31T21:27:32Z</dcterms:created>
  <dcterms:modified xsi:type="dcterms:W3CDTF">2022-03-02T21:41:06Z</dcterms:modified>
</cp:coreProperties>
</file>