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9" r:id="rId6"/>
    <p:sldId id="266" r:id="rId7"/>
    <p:sldId id="278" r:id="rId8"/>
    <p:sldId id="282" r:id="rId9"/>
    <p:sldId id="270" r:id="rId10"/>
    <p:sldId id="265" r:id="rId11"/>
    <p:sldId id="263" r:id="rId12"/>
    <p:sldId id="271" r:id="rId13"/>
    <p:sldId id="277" r:id="rId14"/>
    <p:sldId id="274" r:id="rId15"/>
    <p:sldId id="284" r:id="rId16"/>
    <p:sldId id="294" r:id="rId17"/>
    <p:sldId id="285" r:id="rId18"/>
    <p:sldId id="287" r:id="rId19"/>
    <p:sldId id="272" r:id="rId20"/>
    <p:sldId id="288" r:id="rId21"/>
    <p:sldId id="289" r:id="rId22"/>
    <p:sldId id="290" r:id="rId23"/>
    <p:sldId id="291" r:id="rId24"/>
    <p:sldId id="292" r:id="rId25"/>
    <p:sldId id="293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7B7"/>
    <a:srgbClr val="FAA540"/>
    <a:srgbClr val="ED1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3"/>
  </p:normalViewPr>
  <p:slideViewPr>
    <p:cSldViewPr snapToGrid="0" snapToObjects="1" showGuides="1">
      <p:cViewPr varScale="1">
        <p:scale>
          <a:sx n="80" d="100"/>
          <a:sy n="80" d="100"/>
        </p:scale>
        <p:origin x="1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2BAAF-BA4C-DC49-BC7D-3FEC73B70BD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215B2-60A4-9044-BE59-8883106E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8EE61E-572A-7840-8D2F-34D9EAFD8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900"/>
          <a:stretch/>
        </p:blipFill>
        <p:spPr>
          <a:xfrm>
            <a:off x="4410" y="405267"/>
            <a:ext cx="12183179" cy="63162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3B7606-05CD-774A-80F2-F10962506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24545" r="7608"/>
          <a:stretch/>
        </p:blipFill>
        <p:spPr>
          <a:xfrm>
            <a:off x="4411" y="0"/>
            <a:ext cx="12192000" cy="6298294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C4BA27-4B42-2C41-B3C7-8FD263C2E692}"/>
              </a:ext>
            </a:extLst>
          </p:cNvPr>
          <p:cNvSpPr/>
          <p:nvPr userDrawn="1"/>
        </p:nvSpPr>
        <p:spPr>
          <a:xfrm>
            <a:off x="0" y="0"/>
            <a:ext cx="12192000" cy="204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ACB3F-8E95-7C47-A623-8E40707D2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043952"/>
            <a:ext cx="10515600" cy="155808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3319-67E5-7946-B778-237281E77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1655762"/>
          </a:xfr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90F220-27F8-DC4E-B73C-4B4EF4963D8B}"/>
              </a:ext>
            </a:extLst>
          </p:cNvPr>
          <p:cNvGrpSpPr/>
          <p:nvPr userDrawn="1"/>
        </p:nvGrpSpPr>
        <p:grpSpPr>
          <a:xfrm>
            <a:off x="370936" y="265814"/>
            <a:ext cx="2307570" cy="2375786"/>
            <a:chOff x="370936" y="265814"/>
            <a:chExt cx="2307570" cy="237578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B51FEA2-CE8E-A341-B5C2-566792748501}"/>
                </a:ext>
              </a:extLst>
            </p:cNvPr>
            <p:cNvSpPr/>
            <p:nvPr userDrawn="1"/>
          </p:nvSpPr>
          <p:spPr>
            <a:xfrm>
              <a:off x="425302" y="265814"/>
              <a:ext cx="2248786" cy="2301949"/>
            </a:xfrm>
            <a:custGeom>
              <a:avLst/>
              <a:gdLst>
                <a:gd name="connsiteX0" fmla="*/ 1105786 w 2248786"/>
                <a:gd name="connsiteY0" fmla="*/ 0 h 2301949"/>
                <a:gd name="connsiteX1" fmla="*/ 0 w 2248786"/>
                <a:gd name="connsiteY1" fmla="*/ 345558 h 2301949"/>
                <a:gd name="connsiteX2" fmla="*/ 228600 w 2248786"/>
                <a:gd name="connsiteY2" fmla="*/ 1541721 h 2301949"/>
                <a:gd name="connsiteX3" fmla="*/ 1100470 w 2248786"/>
                <a:gd name="connsiteY3" fmla="*/ 2301949 h 2301949"/>
                <a:gd name="connsiteX4" fmla="*/ 2009554 w 2248786"/>
                <a:gd name="connsiteY4" fmla="*/ 1547037 h 2301949"/>
                <a:gd name="connsiteX5" fmla="*/ 2248786 w 2248786"/>
                <a:gd name="connsiteY5" fmla="*/ 356191 h 2301949"/>
                <a:gd name="connsiteX6" fmla="*/ 1105786 w 2248786"/>
                <a:gd name="connsiteY6" fmla="*/ 0 h 230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8786" h="2301949">
                  <a:moveTo>
                    <a:pt x="1105786" y="0"/>
                  </a:moveTo>
                  <a:lnTo>
                    <a:pt x="0" y="345558"/>
                  </a:lnTo>
                  <a:lnTo>
                    <a:pt x="228600" y="1541721"/>
                  </a:lnTo>
                  <a:lnTo>
                    <a:pt x="1100470" y="2301949"/>
                  </a:lnTo>
                  <a:lnTo>
                    <a:pt x="2009554" y="1547037"/>
                  </a:lnTo>
                  <a:lnTo>
                    <a:pt x="2248786" y="356191"/>
                  </a:lnTo>
                  <a:lnTo>
                    <a:pt x="1105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CF253-5374-5544-8D47-EB5E0AEADF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70936" y="266700"/>
              <a:ext cx="2307570" cy="2374900"/>
            </a:xfrm>
            <a:prstGeom prst="rect">
              <a:avLst/>
            </a:prstGeom>
            <a:effectLst>
              <a:glow rad="381000">
                <a:schemeClr val="bg1">
                  <a:alpha val="70000"/>
                </a:schemeClr>
              </a:glo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CBFF37-0C71-784B-8157-F94509DF1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6361" y="692748"/>
            <a:ext cx="3679400" cy="1063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55E71C-1D1E-F042-8D8C-250A16553D4A}"/>
              </a:ext>
            </a:extLst>
          </p:cNvPr>
          <p:cNvSpPr/>
          <p:nvPr userDrawn="1"/>
        </p:nvSpPr>
        <p:spPr>
          <a:xfrm>
            <a:off x="0" y="6721476"/>
            <a:ext cx="4064000" cy="136524"/>
          </a:xfrm>
          <a:prstGeom prst="rect">
            <a:avLst/>
          </a:prstGeom>
          <a:solidFill>
            <a:srgbClr val="12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26678-030B-354E-AB3F-AA6659905395}"/>
              </a:ext>
            </a:extLst>
          </p:cNvPr>
          <p:cNvSpPr/>
          <p:nvPr userDrawn="1"/>
        </p:nvSpPr>
        <p:spPr>
          <a:xfrm>
            <a:off x="4064000" y="6721475"/>
            <a:ext cx="4064000" cy="136524"/>
          </a:xfrm>
          <a:prstGeom prst="rect">
            <a:avLst/>
          </a:prstGeom>
          <a:solidFill>
            <a:srgbClr val="ED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DB5D67-8D5B-7340-814D-B320915BBBCB}"/>
              </a:ext>
            </a:extLst>
          </p:cNvPr>
          <p:cNvSpPr/>
          <p:nvPr userDrawn="1"/>
        </p:nvSpPr>
        <p:spPr>
          <a:xfrm>
            <a:off x="8128000" y="6721474"/>
            <a:ext cx="4064000" cy="136524"/>
          </a:xfrm>
          <a:prstGeom prst="rect">
            <a:avLst/>
          </a:prstGeom>
          <a:solidFill>
            <a:srgbClr val="FAA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73D3-5524-F34F-90A5-8C628520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F7B66-8586-6F4A-9858-DE82DC52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691BB-EFEA-0A42-BCED-95CB18CC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2C488-F7D7-CB4E-92B6-0BFFF5EA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8AFEA-7969-CA43-A93E-1A9D2DB5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22C4-5BA3-EF4D-B313-A96D2A4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EA49-77D1-9140-A231-FBEE259C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ADA37-B8DA-7046-BCDF-D311210A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010D1-C11A-8843-ABA0-0D6EA149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9B13B-60F1-BE4A-BF2F-4A2DE178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C579-6639-834D-A4C1-8ACCE785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B5FA9-65A5-A548-B224-9B6CD4436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19AFD-903C-C444-B810-D2BD281E9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9DABB-024D-C44B-B04F-362B3349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B4ABC-F0D7-9E4D-BD45-E5F209E4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2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FFF7-E4E7-2341-8CD8-AE9B0991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65FFD-E211-BD49-84DD-AC2A34CB4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4BB0-F61D-3042-9D64-3B9DD1B5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D7979-08A5-BB47-A87B-5517D894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8AA2C4-5561-D240-B62B-B8ED28B20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6BBF1-18C2-AB4D-B7AE-0FAE5ED3D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7FD8-9125-D545-A936-833D78D3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CCA2D-98C0-D349-AB78-9BCBC309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0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F7FD3C-CFD9-A344-AA09-9F27D7EB2EA4}"/>
              </a:ext>
            </a:extLst>
          </p:cNvPr>
          <p:cNvSpPr/>
          <p:nvPr userDrawn="1"/>
        </p:nvSpPr>
        <p:spPr>
          <a:xfrm>
            <a:off x="0" y="2043950"/>
            <a:ext cx="12192000" cy="4677523"/>
          </a:xfrm>
          <a:prstGeom prst="rect">
            <a:avLst/>
          </a:prstGeom>
          <a:solidFill>
            <a:srgbClr val="12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3B7606-05CD-774A-80F2-F10962506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4545" r="7608"/>
          <a:stretch/>
        </p:blipFill>
        <p:spPr>
          <a:xfrm>
            <a:off x="4411" y="0"/>
            <a:ext cx="12192000" cy="6298294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C4BA27-4B42-2C41-B3C7-8FD263C2E692}"/>
              </a:ext>
            </a:extLst>
          </p:cNvPr>
          <p:cNvSpPr/>
          <p:nvPr userDrawn="1"/>
        </p:nvSpPr>
        <p:spPr>
          <a:xfrm>
            <a:off x="0" y="0"/>
            <a:ext cx="12192000" cy="204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ACB3F-8E95-7C47-A623-8E40707D2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043952"/>
            <a:ext cx="10515600" cy="155808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3319-67E5-7946-B778-237281E77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1655762"/>
          </a:xfr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90F220-27F8-DC4E-B73C-4B4EF4963D8B}"/>
              </a:ext>
            </a:extLst>
          </p:cNvPr>
          <p:cNvGrpSpPr/>
          <p:nvPr userDrawn="1"/>
        </p:nvGrpSpPr>
        <p:grpSpPr>
          <a:xfrm>
            <a:off x="370936" y="265814"/>
            <a:ext cx="2307570" cy="2375786"/>
            <a:chOff x="370936" y="265814"/>
            <a:chExt cx="2307570" cy="237578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B51FEA2-CE8E-A341-B5C2-566792748501}"/>
                </a:ext>
              </a:extLst>
            </p:cNvPr>
            <p:cNvSpPr/>
            <p:nvPr userDrawn="1"/>
          </p:nvSpPr>
          <p:spPr>
            <a:xfrm>
              <a:off x="425302" y="265814"/>
              <a:ext cx="2248786" cy="2301949"/>
            </a:xfrm>
            <a:custGeom>
              <a:avLst/>
              <a:gdLst>
                <a:gd name="connsiteX0" fmla="*/ 1105786 w 2248786"/>
                <a:gd name="connsiteY0" fmla="*/ 0 h 2301949"/>
                <a:gd name="connsiteX1" fmla="*/ 0 w 2248786"/>
                <a:gd name="connsiteY1" fmla="*/ 345558 h 2301949"/>
                <a:gd name="connsiteX2" fmla="*/ 228600 w 2248786"/>
                <a:gd name="connsiteY2" fmla="*/ 1541721 h 2301949"/>
                <a:gd name="connsiteX3" fmla="*/ 1100470 w 2248786"/>
                <a:gd name="connsiteY3" fmla="*/ 2301949 h 2301949"/>
                <a:gd name="connsiteX4" fmla="*/ 2009554 w 2248786"/>
                <a:gd name="connsiteY4" fmla="*/ 1547037 h 2301949"/>
                <a:gd name="connsiteX5" fmla="*/ 2248786 w 2248786"/>
                <a:gd name="connsiteY5" fmla="*/ 356191 h 2301949"/>
                <a:gd name="connsiteX6" fmla="*/ 1105786 w 2248786"/>
                <a:gd name="connsiteY6" fmla="*/ 0 h 230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8786" h="2301949">
                  <a:moveTo>
                    <a:pt x="1105786" y="0"/>
                  </a:moveTo>
                  <a:lnTo>
                    <a:pt x="0" y="345558"/>
                  </a:lnTo>
                  <a:lnTo>
                    <a:pt x="228600" y="1541721"/>
                  </a:lnTo>
                  <a:lnTo>
                    <a:pt x="1100470" y="2301949"/>
                  </a:lnTo>
                  <a:lnTo>
                    <a:pt x="2009554" y="1547037"/>
                  </a:lnTo>
                  <a:lnTo>
                    <a:pt x="2248786" y="356191"/>
                  </a:lnTo>
                  <a:lnTo>
                    <a:pt x="1105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CF253-5374-5544-8D47-EB5E0AEADF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0936" y="266700"/>
              <a:ext cx="2307570" cy="2374900"/>
            </a:xfrm>
            <a:prstGeom prst="rect">
              <a:avLst/>
            </a:prstGeom>
            <a:effectLst>
              <a:glow rad="381000">
                <a:schemeClr val="bg1">
                  <a:alpha val="70000"/>
                </a:schemeClr>
              </a:glo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CBFF37-0C71-784B-8157-F94509DF1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6361" y="692748"/>
            <a:ext cx="3679400" cy="1063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55E71C-1D1E-F042-8D8C-250A16553D4A}"/>
              </a:ext>
            </a:extLst>
          </p:cNvPr>
          <p:cNvSpPr/>
          <p:nvPr userDrawn="1"/>
        </p:nvSpPr>
        <p:spPr>
          <a:xfrm>
            <a:off x="0" y="6721476"/>
            <a:ext cx="4064000" cy="136524"/>
          </a:xfrm>
          <a:prstGeom prst="rect">
            <a:avLst/>
          </a:prstGeom>
          <a:solidFill>
            <a:srgbClr val="12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26678-030B-354E-AB3F-AA6659905395}"/>
              </a:ext>
            </a:extLst>
          </p:cNvPr>
          <p:cNvSpPr/>
          <p:nvPr userDrawn="1"/>
        </p:nvSpPr>
        <p:spPr>
          <a:xfrm>
            <a:off x="4064000" y="6721475"/>
            <a:ext cx="4064000" cy="136524"/>
          </a:xfrm>
          <a:prstGeom prst="rect">
            <a:avLst/>
          </a:prstGeom>
          <a:solidFill>
            <a:srgbClr val="ED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DB5D67-8D5B-7340-814D-B320915BBBCB}"/>
              </a:ext>
            </a:extLst>
          </p:cNvPr>
          <p:cNvSpPr/>
          <p:nvPr userDrawn="1"/>
        </p:nvSpPr>
        <p:spPr>
          <a:xfrm>
            <a:off x="8128000" y="6721474"/>
            <a:ext cx="4064000" cy="136524"/>
          </a:xfrm>
          <a:prstGeom prst="rect">
            <a:avLst/>
          </a:prstGeom>
          <a:solidFill>
            <a:srgbClr val="FAA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F7FD3C-CFD9-A344-AA09-9F27D7EB2EA4}"/>
              </a:ext>
            </a:extLst>
          </p:cNvPr>
          <p:cNvSpPr/>
          <p:nvPr userDrawn="1"/>
        </p:nvSpPr>
        <p:spPr>
          <a:xfrm>
            <a:off x="0" y="2043950"/>
            <a:ext cx="12192000" cy="4677523"/>
          </a:xfrm>
          <a:prstGeom prst="rect">
            <a:avLst/>
          </a:prstGeom>
          <a:solidFill>
            <a:srgbClr val="ED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3B7606-05CD-774A-80F2-F10962506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4545" r="7608"/>
          <a:stretch/>
        </p:blipFill>
        <p:spPr>
          <a:xfrm>
            <a:off x="4411" y="0"/>
            <a:ext cx="12192000" cy="6298294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C4BA27-4B42-2C41-B3C7-8FD263C2E692}"/>
              </a:ext>
            </a:extLst>
          </p:cNvPr>
          <p:cNvSpPr/>
          <p:nvPr userDrawn="1"/>
        </p:nvSpPr>
        <p:spPr>
          <a:xfrm>
            <a:off x="0" y="0"/>
            <a:ext cx="12192000" cy="204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ACB3F-8E95-7C47-A623-8E40707D2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043952"/>
            <a:ext cx="10515600" cy="155808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3319-67E5-7946-B778-237281E77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1655762"/>
          </a:xfr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90F220-27F8-DC4E-B73C-4B4EF4963D8B}"/>
              </a:ext>
            </a:extLst>
          </p:cNvPr>
          <p:cNvGrpSpPr/>
          <p:nvPr userDrawn="1"/>
        </p:nvGrpSpPr>
        <p:grpSpPr>
          <a:xfrm>
            <a:off x="370936" y="265814"/>
            <a:ext cx="2307570" cy="2375786"/>
            <a:chOff x="370936" y="265814"/>
            <a:chExt cx="2307570" cy="237578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B51FEA2-CE8E-A341-B5C2-566792748501}"/>
                </a:ext>
              </a:extLst>
            </p:cNvPr>
            <p:cNvSpPr/>
            <p:nvPr userDrawn="1"/>
          </p:nvSpPr>
          <p:spPr>
            <a:xfrm>
              <a:off x="425302" y="265814"/>
              <a:ext cx="2248786" cy="2301949"/>
            </a:xfrm>
            <a:custGeom>
              <a:avLst/>
              <a:gdLst>
                <a:gd name="connsiteX0" fmla="*/ 1105786 w 2248786"/>
                <a:gd name="connsiteY0" fmla="*/ 0 h 2301949"/>
                <a:gd name="connsiteX1" fmla="*/ 0 w 2248786"/>
                <a:gd name="connsiteY1" fmla="*/ 345558 h 2301949"/>
                <a:gd name="connsiteX2" fmla="*/ 228600 w 2248786"/>
                <a:gd name="connsiteY2" fmla="*/ 1541721 h 2301949"/>
                <a:gd name="connsiteX3" fmla="*/ 1100470 w 2248786"/>
                <a:gd name="connsiteY3" fmla="*/ 2301949 h 2301949"/>
                <a:gd name="connsiteX4" fmla="*/ 2009554 w 2248786"/>
                <a:gd name="connsiteY4" fmla="*/ 1547037 h 2301949"/>
                <a:gd name="connsiteX5" fmla="*/ 2248786 w 2248786"/>
                <a:gd name="connsiteY5" fmla="*/ 356191 h 2301949"/>
                <a:gd name="connsiteX6" fmla="*/ 1105786 w 2248786"/>
                <a:gd name="connsiteY6" fmla="*/ 0 h 230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8786" h="2301949">
                  <a:moveTo>
                    <a:pt x="1105786" y="0"/>
                  </a:moveTo>
                  <a:lnTo>
                    <a:pt x="0" y="345558"/>
                  </a:lnTo>
                  <a:lnTo>
                    <a:pt x="228600" y="1541721"/>
                  </a:lnTo>
                  <a:lnTo>
                    <a:pt x="1100470" y="2301949"/>
                  </a:lnTo>
                  <a:lnTo>
                    <a:pt x="2009554" y="1547037"/>
                  </a:lnTo>
                  <a:lnTo>
                    <a:pt x="2248786" y="356191"/>
                  </a:lnTo>
                  <a:lnTo>
                    <a:pt x="1105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CF253-5374-5544-8D47-EB5E0AEADF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0936" y="266700"/>
              <a:ext cx="2307570" cy="2374900"/>
            </a:xfrm>
            <a:prstGeom prst="rect">
              <a:avLst/>
            </a:prstGeom>
            <a:effectLst>
              <a:glow rad="381000">
                <a:schemeClr val="bg1">
                  <a:alpha val="70000"/>
                </a:schemeClr>
              </a:glo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CBFF37-0C71-784B-8157-F94509DF1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6361" y="692748"/>
            <a:ext cx="3679400" cy="1063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55E71C-1D1E-F042-8D8C-250A16553D4A}"/>
              </a:ext>
            </a:extLst>
          </p:cNvPr>
          <p:cNvSpPr/>
          <p:nvPr userDrawn="1"/>
        </p:nvSpPr>
        <p:spPr>
          <a:xfrm>
            <a:off x="0" y="6721476"/>
            <a:ext cx="4064000" cy="136524"/>
          </a:xfrm>
          <a:prstGeom prst="rect">
            <a:avLst/>
          </a:prstGeom>
          <a:solidFill>
            <a:srgbClr val="12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26678-030B-354E-AB3F-AA6659905395}"/>
              </a:ext>
            </a:extLst>
          </p:cNvPr>
          <p:cNvSpPr/>
          <p:nvPr userDrawn="1"/>
        </p:nvSpPr>
        <p:spPr>
          <a:xfrm>
            <a:off x="4064000" y="6721475"/>
            <a:ext cx="4064000" cy="136524"/>
          </a:xfrm>
          <a:prstGeom prst="rect">
            <a:avLst/>
          </a:prstGeom>
          <a:solidFill>
            <a:srgbClr val="ED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DB5D67-8D5B-7340-814D-B320915BBBCB}"/>
              </a:ext>
            </a:extLst>
          </p:cNvPr>
          <p:cNvSpPr/>
          <p:nvPr userDrawn="1"/>
        </p:nvSpPr>
        <p:spPr>
          <a:xfrm>
            <a:off x="8128000" y="6721474"/>
            <a:ext cx="4064000" cy="136524"/>
          </a:xfrm>
          <a:prstGeom prst="rect">
            <a:avLst/>
          </a:prstGeom>
          <a:solidFill>
            <a:srgbClr val="FAA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F7FD3C-CFD9-A344-AA09-9F27D7EB2EA4}"/>
              </a:ext>
            </a:extLst>
          </p:cNvPr>
          <p:cNvSpPr/>
          <p:nvPr userDrawn="1"/>
        </p:nvSpPr>
        <p:spPr>
          <a:xfrm>
            <a:off x="0" y="2043950"/>
            <a:ext cx="12192000" cy="4677523"/>
          </a:xfrm>
          <a:prstGeom prst="rect">
            <a:avLst/>
          </a:prstGeom>
          <a:solidFill>
            <a:srgbClr val="FAA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3B7606-05CD-774A-80F2-F10962506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4545" r="7608"/>
          <a:stretch/>
        </p:blipFill>
        <p:spPr>
          <a:xfrm>
            <a:off x="4411" y="0"/>
            <a:ext cx="12192000" cy="6298294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C4BA27-4B42-2C41-B3C7-8FD263C2E692}"/>
              </a:ext>
            </a:extLst>
          </p:cNvPr>
          <p:cNvSpPr/>
          <p:nvPr userDrawn="1"/>
        </p:nvSpPr>
        <p:spPr>
          <a:xfrm>
            <a:off x="0" y="0"/>
            <a:ext cx="12192000" cy="204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ACB3F-8E95-7C47-A623-8E40707D2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043952"/>
            <a:ext cx="10515600" cy="155808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3319-67E5-7946-B778-237281E77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1655762"/>
          </a:xfr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90F220-27F8-DC4E-B73C-4B4EF4963D8B}"/>
              </a:ext>
            </a:extLst>
          </p:cNvPr>
          <p:cNvGrpSpPr/>
          <p:nvPr userDrawn="1"/>
        </p:nvGrpSpPr>
        <p:grpSpPr>
          <a:xfrm>
            <a:off x="370936" y="265814"/>
            <a:ext cx="2307570" cy="2375786"/>
            <a:chOff x="370936" y="265814"/>
            <a:chExt cx="2307570" cy="237578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B51FEA2-CE8E-A341-B5C2-566792748501}"/>
                </a:ext>
              </a:extLst>
            </p:cNvPr>
            <p:cNvSpPr/>
            <p:nvPr userDrawn="1"/>
          </p:nvSpPr>
          <p:spPr>
            <a:xfrm>
              <a:off x="425302" y="265814"/>
              <a:ext cx="2248786" cy="2301949"/>
            </a:xfrm>
            <a:custGeom>
              <a:avLst/>
              <a:gdLst>
                <a:gd name="connsiteX0" fmla="*/ 1105786 w 2248786"/>
                <a:gd name="connsiteY0" fmla="*/ 0 h 2301949"/>
                <a:gd name="connsiteX1" fmla="*/ 0 w 2248786"/>
                <a:gd name="connsiteY1" fmla="*/ 345558 h 2301949"/>
                <a:gd name="connsiteX2" fmla="*/ 228600 w 2248786"/>
                <a:gd name="connsiteY2" fmla="*/ 1541721 h 2301949"/>
                <a:gd name="connsiteX3" fmla="*/ 1100470 w 2248786"/>
                <a:gd name="connsiteY3" fmla="*/ 2301949 h 2301949"/>
                <a:gd name="connsiteX4" fmla="*/ 2009554 w 2248786"/>
                <a:gd name="connsiteY4" fmla="*/ 1547037 h 2301949"/>
                <a:gd name="connsiteX5" fmla="*/ 2248786 w 2248786"/>
                <a:gd name="connsiteY5" fmla="*/ 356191 h 2301949"/>
                <a:gd name="connsiteX6" fmla="*/ 1105786 w 2248786"/>
                <a:gd name="connsiteY6" fmla="*/ 0 h 230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8786" h="2301949">
                  <a:moveTo>
                    <a:pt x="1105786" y="0"/>
                  </a:moveTo>
                  <a:lnTo>
                    <a:pt x="0" y="345558"/>
                  </a:lnTo>
                  <a:lnTo>
                    <a:pt x="228600" y="1541721"/>
                  </a:lnTo>
                  <a:lnTo>
                    <a:pt x="1100470" y="2301949"/>
                  </a:lnTo>
                  <a:lnTo>
                    <a:pt x="2009554" y="1547037"/>
                  </a:lnTo>
                  <a:lnTo>
                    <a:pt x="2248786" y="356191"/>
                  </a:lnTo>
                  <a:lnTo>
                    <a:pt x="1105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CF253-5374-5544-8D47-EB5E0AEADF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0936" y="266700"/>
              <a:ext cx="2307570" cy="2374900"/>
            </a:xfrm>
            <a:prstGeom prst="rect">
              <a:avLst/>
            </a:prstGeom>
            <a:effectLst>
              <a:glow rad="381000">
                <a:schemeClr val="bg1">
                  <a:alpha val="70000"/>
                </a:schemeClr>
              </a:glo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CBFF37-0C71-784B-8157-F94509DF1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6361" y="692748"/>
            <a:ext cx="3679400" cy="1063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55E71C-1D1E-F042-8D8C-250A16553D4A}"/>
              </a:ext>
            </a:extLst>
          </p:cNvPr>
          <p:cNvSpPr/>
          <p:nvPr userDrawn="1"/>
        </p:nvSpPr>
        <p:spPr>
          <a:xfrm>
            <a:off x="0" y="6721476"/>
            <a:ext cx="4064000" cy="136524"/>
          </a:xfrm>
          <a:prstGeom prst="rect">
            <a:avLst/>
          </a:prstGeom>
          <a:solidFill>
            <a:srgbClr val="12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26678-030B-354E-AB3F-AA6659905395}"/>
              </a:ext>
            </a:extLst>
          </p:cNvPr>
          <p:cNvSpPr/>
          <p:nvPr userDrawn="1"/>
        </p:nvSpPr>
        <p:spPr>
          <a:xfrm>
            <a:off x="4064000" y="6721475"/>
            <a:ext cx="4064000" cy="136524"/>
          </a:xfrm>
          <a:prstGeom prst="rect">
            <a:avLst/>
          </a:prstGeom>
          <a:solidFill>
            <a:srgbClr val="ED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DB5D67-8D5B-7340-814D-B320915BBBCB}"/>
              </a:ext>
            </a:extLst>
          </p:cNvPr>
          <p:cNvSpPr/>
          <p:nvPr userDrawn="1"/>
        </p:nvSpPr>
        <p:spPr>
          <a:xfrm>
            <a:off x="8128000" y="6721474"/>
            <a:ext cx="4064000" cy="136524"/>
          </a:xfrm>
          <a:prstGeom prst="rect">
            <a:avLst/>
          </a:prstGeom>
          <a:solidFill>
            <a:srgbClr val="FAA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8EE61E-572A-7840-8D2F-34D9EAFD8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900"/>
          <a:stretch/>
        </p:blipFill>
        <p:spPr>
          <a:xfrm>
            <a:off x="4410" y="405267"/>
            <a:ext cx="12183179" cy="63162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3B7606-05CD-774A-80F2-F10962506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24545" r="7608"/>
          <a:stretch/>
        </p:blipFill>
        <p:spPr>
          <a:xfrm>
            <a:off x="4411" y="0"/>
            <a:ext cx="12192000" cy="6298294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C4BA27-4B42-2C41-B3C7-8FD263C2E692}"/>
              </a:ext>
            </a:extLst>
          </p:cNvPr>
          <p:cNvSpPr/>
          <p:nvPr userDrawn="1"/>
        </p:nvSpPr>
        <p:spPr>
          <a:xfrm>
            <a:off x="0" y="0"/>
            <a:ext cx="12192000" cy="204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ACB3F-8E95-7C47-A623-8E40707D2D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043952"/>
            <a:ext cx="10515600" cy="155808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33319-67E5-7946-B778-237281E77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1655762"/>
          </a:xfr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90F220-27F8-DC4E-B73C-4B4EF4963D8B}"/>
              </a:ext>
            </a:extLst>
          </p:cNvPr>
          <p:cNvGrpSpPr/>
          <p:nvPr userDrawn="1"/>
        </p:nvGrpSpPr>
        <p:grpSpPr>
          <a:xfrm>
            <a:off x="370936" y="265814"/>
            <a:ext cx="2307570" cy="2375786"/>
            <a:chOff x="370936" y="265814"/>
            <a:chExt cx="2307570" cy="237578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B51FEA2-CE8E-A341-B5C2-566792748501}"/>
                </a:ext>
              </a:extLst>
            </p:cNvPr>
            <p:cNvSpPr/>
            <p:nvPr userDrawn="1"/>
          </p:nvSpPr>
          <p:spPr>
            <a:xfrm>
              <a:off x="425302" y="265814"/>
              <a:ext cx="2248786" cy="2301949"/>
            </a:xfrm>
            <a:custGeom>
              <a:avLst/>
              <a:gdLst>
                <a:gd name="connsiteX0" fmla="*/ 1105786 w 2248786"/>
                <a:gd name="connsiteY0" fmla="*/ 0 h 2301949"/>
                <a:gd name="connsiteX1" fmla="*/ 0 w 2248786"/>
                <a:gd name="connsiteY1" fmla="*/ 345558 h 2301949"/>
                <a:gd name="connsiteX2" fmla="*/ 228600 w 2248786"/>
                <a:gd name="connsiteY2" fmla="*/ 1541721 h 2301949"/>
                <a:gd name="connsiteX3" fmla="*/ 1100470 w 2248786"/>
                <a:gd name="connsiteY3" fmla="*/ 2301949 h 2301949"/>
                <a:gd name="connsiteX4" fmla="*/ 2009554 w 2248786"/>
                <a:gd name="connsiteY4" fmla="*/ 1547037 h 2301949"/>
                <a:gd name="connsiteX5" fmla="*/ 2248786 w 2248786"/>
                <a:gd name="connsiteY5" fmla="*/ 356191 h 2301949"/>
                <a:gd name="connsiteX6" fmla="*/ 1105786 w 2248786"/>
                <a:gd name="connsiteY6" fmla="*/ 0 h 230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8786" h="2301949">
                  <a:moveTo>
                    <a:pt x="1105786" y="0"/>
                  </a:moveTo>
                  <a:lnTo>
                    <a:pt x="0" y="345558"/>
                  </a:lnTo>
                  <a:lnTo>
                    <a:pt x="228600" y="1541721"/>
                  </a:lnTo>
                  <a:lnTo>
                    <a:pt x="1100470" y="2301949"/>
                  </a:lnTo>
                  <a:lnTo>
                    <a:pt x="2009554" y="1547037"/>
                  </a:lnTo>
                  <a:lnTo>
                    <a:pt x="2248786" y="356191"/>
                  </a:lnTo>
                  <a:lnTo>
                    <a:pt x="11057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CF253-5374-5544-8D47-EB5E0AEADF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70936" y="266700"/>
              <a:ext cx="2307570" cy="2374900"/>
            </a:xfrm>
            <a:prstGeom prst="rect">
              <a:avLst/>
            </a:prstGeom>
            <a:effectLst>
              <a:glow rad="381000">
                <a:schemeClr val="bg1">
                  <a:alpha val="70000"/>
                </a:schemeClr>
              </a:glo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CBFF37-0C71-784B-8157-F94509DF1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6361" y="692748"/>
            <a:ext cx="3679400" cy="1063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755E71C-1D1E-F042-8D8C-250A16553D4A}"/>
              </a:ext>
            </a:extLst>
          </p:cNvPr>
          <p:cNvSpPr/>
          <p:nvPr userDrawn="1"/>
        </p:nvSpPr>
        <p:spPr>
          <a:xfrm>
            <a:off x="0" y="6721476"/>
            <a:ext cx="4064000" cy="136524"/>
          </a:xfrm>
          <a:prstGeom prst="rect">
            <a:avLst/>
          </a:prstGeom>
          <a:solidFill>
            <a:srgbClr val="12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26678-030B-354E-AB3F-AA6659905395}"/>
              </a:ext>
            </a:extLst>
          </p:cNvPr>
          <p:cNvSpPr/>
          <p:nvPr userDrawn="1"/>
        </p:nvSpPr>
        <p:spPr>
          <a:xfrm>
            <a:off x="4064000" y="6721475"/>
            <a:ext cx="4064000" cy="136524"/>
          </a:xfrm>
          <a:prstGeom prst="rect">
            <a:avLst/>
          </a:prstGeom>
          <a:solidFill>
            <a:srgbClr val="ED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DB5D67-8D5B-7340-814D-B320915BBBCB}"/>
              </a:ext>
            </a:extLst>
          </p:cNvPr>
          <p:cNvSpPr/>
          <p:nvPr userDrawn="1"/>
        </p:nvSpPr>
        <p:spPr>
          <a:xfrm>
            <a:off x="8128000" y="6721474"/>
            <a:ext cx="4064000" cy="136524"/>
          </a:xfrm>
          <a:prstGeom prst="rect">
            <a:avLst/>
          </a:prstGeom>
          <a:solidFill>
            <a:srgbClr val="FAA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8194B5B-4461-DF45-9EBF-AE59BBB3B84E}"/>
              </a:ext>
            </a:extLst>
          </p:cNvPr>
          <p:cNvSpPr txBox="1">
            <a:spLocks/>
          </p:cNvSpPr>
          <p:nvPr userDrawn="1"/>
        </p:nvSpPr>
        <p:spPr>
          <a:xfrm>
            <a:off x="6968836" y="692748"/>
            <a:ext cx="4376142" cy="1063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kern="1200" dirty="0">
                <a:solidFill>
                  <a:srgbClr val="1277B7"/>
                </a:solidFill>
                <a:effectLst/>
                <a:latin typeface="+mn-lt"/>
                <a:ea typeface="+mn-ea"/>
                <a:cs typeface="+mn-cs"/>
              </a:rPr>
              <a:t>Shelby Olson</a:t>
            </a:r>
            <a:r>
              <a:rPr lang="en-US" sz="1600" kern="1200" dirty="0">
                <a:solidFill>
                  <a:srgbClr val="1277B7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600" i="1" kern="1200" dirty="0">
                <a:solidFill>
                  <a:srgbClr val="1277B7"/>
                </a:solidFill>
                <a:effectLst/>
                <a:latin typeface="+mn-lt"/>
                <a:ea typeface="+mn-ea"/>
                <a:cs typeface="+mn-cs"/>
              </a:rPr>
              <a:t>Principal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703-850-0805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Shelby.Olson@CareerLifeDirections.com</a:t>
            </a:r>
            <a:endParaRPr lang="en-US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CareerLifeDirections.com</a:t>
            </a:r>
            <a:endParaRPr lang="en-US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3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CBFE-A364-2C45-A3D7-D03A8CF8E77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277B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B12E-94A5-3045-9770-25F2C1806E4D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FF4BA-5E4E-5B4B-B68D-C7D17D08A3F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8E135E-5686-7E4D-89C7-87F5D182C4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8076608-8881-D54E-BEDE-B6E362A33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Augustana College 1-16-2020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ECC5-8EEF-2040-9EB3-804560FB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4D2-8E5F-F545-8CF4-721CF532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87668-F71F-DD44-9934-E387213E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ED82-9548-0743-A8CD-7B8A0B3B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BC07-B71D-644A-8F4F-BFDAE0BA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8973C-85DB-4744-9802-41B9FA7A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2F3A5-DBE3-0F41-B969-65C9413C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27EAC-5C66-6041-B939-E706E58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3ABB-D8BD-C045-BC87-C6D237DE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B17B-5F3F-0847-B94B-A0F84AFA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A219C-C0F8-4D4A-9948-78EF34FD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C8B61-D9F6-364B-9A67-1C1C731A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CBCE4-E793-DD45-B246-0AF1A0E43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B5CCC-BAAD-3A42-8C3B-49EF38FE5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E7DDE-8BE1-5A43-8B63-CD0F7CEB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Augustana College 1-16-2020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D6250-517A-6440-9DA7-B30017C8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E135E-5686-7E4D-89C7-87F5D182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F45CA5-6F7A-0746-AAEF-0D78FB29803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201" y="6422495"/>
            <a:ext cx="2209800" cy="176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B216F-7FCC-E74E-B291-2959EC395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1C289-AD6B-1D4F-9C3D-5E358BD1C5F2}"/>
              </a:ext>
            </a:extLst>
          </p:cNvPr>
          <p:cNvSpPr/>
          <p:nvPr userDrawn="1"/>
        </p:nvSpPr>
        <p:spPr>
          <a:xfrm>
            <a:off x="0" y="6721476"/>
            <a:ext cx="4064000" cy="136524"/>
          </a:xfrm>
          <a:prstGeom prst="rect">
            <a:avLst/>
          </a:prstGeom>
          <a:solidFill>
            <a:srgbClr val="127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4333F-759F-754B-9BA6-61890ED840A3}"/>
              </a:ext>
            </a:extLst>
          </p:cNvPr>
          <p:cNvSpPr/>
          <p:nvPr userDrawn="1"/>
        </p:nvSpPr>
        <p:spPr>
          <a:xfrm>
            <a:off x="4064000" y="6721475"/>
            <a:ext cx="4064000" cy="136524"/>
          </a:xfrm>
          <a:prstGeom prst="rect">
            <a:avLst/>
          </a:prstGeom>
          <a:solidFill>
            <a:srgbClr val="ED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1047B-01DD-9948-9C6E-F13F7BD8009E}"/>
              </a:ext>
            </a:extLst>
          </p:cNvPr>
          <p:cNvSpPr/>
          <p:nvPr userDrawn="1"/>
        </p:nvSpPr>
        <p:spPr>
          <a:xfrm>
            <a:off x="8128000" y="6721474"/>
            <a:ext cx="4064000" cy="136524"/>
          </a:xfrm>
          <a:prstGeom prst="rect">
            <a:avLst/>
          </a:prstGeom>
          <a:solidFill>
            <a:srgbClr val="FAA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F8785507-EAF4-7440-A613-22CB31E2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A8FDFDE-3805-7044-96AA-B1F0D8E98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Augustana College 1-16-2020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1AF04CB-4A7D-9C44-A485-42B6DDF13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175D91-A916-E847-AC3D-716FE3FB0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77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5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CDB8-24AC-6940-AF7A-CDD58FBB6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to Successfully Start a Career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D5884-3238-8E4B-B6E5-4840C51CF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202" y="3727166"/>
            <a:ext cx="10515600" cy="29623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 Today’s World of Work                    </a:t>
            </a:r>
            <a:r>
              <a:rPr lang="en-US" dirty="0"/>
              <a:t>`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						</a:t>
            </a:r>
            <a:r>
              <a:rPr lang="en-US" sz="1800" dirty="0">
                <a:solidFill>
                  <a:schemeClr val="bg1"/>
                </a:solidFill>
              </a:rPr>
              <a:t>for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b="1" dirty="0">
                <a:solidFill>
                  <a:schemeClr val="bg1"/>
                </a:solidFill>
              </a:rPr>
              <a:t>   Augustana College Parents		  </a:t>
            </a:r>
          </a:p>
          <a:p>
            <a:r>
              <a:rPr lang="en-US" b="1" dirty="0">
                <a:solidFill>
                  <a:schemeClr val="bg1"/>
                </a:solidFill>
              </a:rPr>
              <a:t>			                              </a:t>
            </a:r>
            <a:r>
              <a:rPr lang="en-US" dirty="0">
                <a:solidFill>
                  <a:schemeClr val="bg1"/>
                </a:solidFill>
              </a:rPr>
              <a:t>Shelby Olson, Career Consultant  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January 16, 2020</a:t>
            </a:r>
            <a:r>
              <a:rPr lang="en-US" b="1" dirty="0">
                <a:solidFill>
                  <a:schemeClr val="bg1"/>
                </a:solidFill>
              </a:rPr>
              <a:t>	           		         </a:t>
            </a:r>
          </a:p>
        </p:txBody>
      </p:sp>
    </p:spTree>
    <p:extLst>
      <p:ext uri="{BB962C8B-B14F-4D97-AF65-F5344CB8AC3E}">
        <p14:creationId xmlns:p14="http://schemas.microsoft.com/office/powerpoint/2010/main" val="331182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BDD8-03F9-422F-A7B1-36C8642E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Critical “Hard” Competencies for Today’s World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0E9E-1725-4EE3-A6DC-98FFAAD3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Project Management </a:t>
            </a:r>
          </a:p>
          <a:p>
            <a:pPr lvl="0"/>
            <a:r>
              <a:rPr lang="en-US" dirty="0"/>
              <a:t>Data analysis </a:t>
            </a:r>
          </a:p>
          <a:p>
            <a:pPr lvl="0"/>
            <a:r>
              <a:rPr lang="en-US" dirty="0"/>
              <a:t>Technical skills</a:t>
            </a:r>
          </a:p>
          <a:p>
            <a:pPr lvl="0"/>
            <a:r>
              <a:rPr lang="en-US" dirty="0"/>
              <a:t>Financial and business acumen</a:t>
            </a:r>
          </a:p>
          <a:p>
            <a:pPr lvl="0"/>
            <a:r>
              <a:rPr lang="en-US" dirty="0"/>
              <a:t>Entrepreneurial skills</a:t>
            </a:r>
          </a:p>
          <a:p>
            <a:pPr lvl="0"/>
            <a:r>
              <a:rPr lang="en-US" dirty="0"/>
              <a:t>Communication—written, verbal (incl. persuasive), non-verbal, virtual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EC2E4-8F8B-4D5C-8A49-E3F5153D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CBB1-BCBB-46B6-A43F-1005FDCC5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</p:spTree>
    <p:extLst>
      <p:ext uri="{BB962C8B-B14F-4D97-AF65-F5344CB8AC3E}">
        <p14:creationId xmlns:p14="http://schemas.microsoft.com/office/powerpoint/2010/main" val="15595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Critical “Soft” Competencies for Today’s World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EQ/Interpersonal Skills</a:t>
            </a:r>
          </a:p>
          <a:p>
            <a:pPr lvl="0"/>
            <a:r>
              <a:rPr lang="en-US" dirty="0"/>
              <a:t>Diversity &amp; Inclusion</a:t>
            </a:r>
          </a:p>
          <a:p>
            <a:pPr lvl="0"/>
            <a:r>
              <a:rPr lang="en-US" dirty="0"/>
              <a:t>Team collaboration</a:t>
            </a:r>
          </a:p>
          <a:p>
            <a:pPr lvl="0"/>
            <a:r>
              <a:rPr lang="en-US" dirty="0"/>
              <a:t>Curiosity</a:t>
            </a:r>
          </a:p>
          <a:p>
            <a:pPr lvl="0"/>
            <a:r>
              <a:rPr lang="en-US" dirty="0"/>
              <a:t>Resilience</a:t>
            </a:r>
          </a:p>
          <a:p>
            <a:pPr lvl="0"/>
            <a:r>
              <a:rPr lang="en-US" dirty="0"/>
              <a:t>Learnability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6090-B44F-A94A-8959-B11E93951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72" y="3051208"/>
            <a:ext cx="10515601" cy="1063592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Actions &amp; Strategies for a Successful Job Search</a:t>
            </a:r>
            <a:r>
              <a:rPr lang="en-US" sz="3600" b="1" dirty="0">
                <a:latin typeface="+mn-lt"/>
              </a:rPr>
              <a:t> </a:t>
            </a: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6F39B-F176-1744-AF85-8D76AEC2B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571" y="2040556"/>
            <a:ext cx="11347385" cy="40714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13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Actions and Strategies for a Successful Job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Explore, assess and reflect </a:t>
            </a:r>
          </a:p>
          <a:p>
            <a:pPr lvl="0"/>
            <a:r>
              <a:rPr lang="en-US" dirty="0"/>
              <a:t>Develop a personal brand with clear &amp; relevant </a:t>
            </a:r>
            <a:r>
              <a:rPr lang="en-US" u="sng" dirty="0"/>
              <a:t>value propositions</a:t>
            </a:r>
            <a:endParaRPr lang="en-US" dirty="0"/>
          </a:p>
          <a:p>
            <a:pPr lvl="0"/>
            <a:r>
              <a:rPr lang="en-US" dirty="0"/>
              <a:t>Communicate personal brand: 30-second summary, resume, LinkedIn profile, networking brief</a:t>
            </a:r>
          </a:p>
          <a:p>
            <a:pPr lvl="0"/>
            <a:r>
              <a:rPr lang="en-US" dirty="0"/>
              <a:t>Develop writing and work sample portfolio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13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0BB6B9-A172-4E58-BFD4-90715DA3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F489F-4531-4333-A3FB-4FDFC1B3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4E13AC3-84EE-4A58-8CCC-A9E30A267697}"/>
              </a:ext>
            </a:extLst>
          </p:cNvPr>
          <p:cNvSpPr/>
          <p:nvPr/>
        </p:nvSpPr>
        <p:spPr>
          <a:xfrm>
            <a:off x="2908300" y="1364696"/>
            <a:ext cx="3175048" cy="2828697"/>
          </a:xfrm>
          <a:prstGeom prst="flowChartConnector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48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Interests</a:t>
            </a:r>
            <a:r>
              <a:rPr lang="en-US" sz="3200" dirty="0">
                <a:solidFill>
                  <a:schemeClr val="tx1"/>
                </a:solidFill>
              </a:rPr>
              <a:t>	   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7F596E5E-27D9-4114-BD9E-F1253A43F94A}"/>
              </a:ext>
            </a:extLst>
          </p:cNvPr>
          <p:cNvSpPr/>
          <p:nvPr/>
        </p:nvSpPr>
        <p:spPr>
          <a:xfrm>
            <a:off x="5255144" y="1397000"/>
            <a:ext cx="3175048" cy="2828697"/>
          </a:xfrm>
          <a:prstGeom prst="flowChartConnector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48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</a:rPr>
              <a:t>Abilities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0A97D00-1A53-49A1-8BA8-028E3CBA10C1}"/>
              </a:ext>
            </a:extLst>
          </p:cNvPr>
          <p:cNvSpPr/>
          <p:nvPr/>
        </p:nvSpPr>
        <p:spPr>
          <a:xfrm>
            <a:off x="4107122" y="2815254"/>
            <a:ext cx="3175048" cy="2828698"/>
          </a:xfrm>
          <a:prstGeom prst="flowChartConnector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48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Opportunities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(job market)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433B64-6D9C-47D3-800B-05736D74333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277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Explore, Assess and Reflect</a:t>
            </a:r>
          </a:p>
          <a:p>
            <a:endParaRPr lang="en-US" sz="3200" b="1" dirty="0">
              <a:latin typeface="+mn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242726-B93F-4101-837D-A3A55F947164}"/>
              </a:ext>
            </a:extLst>
          </p:cNvPr>
          <p:cNvGrpSpPr/>
          <p:nvPr/>
        </p:nvGrpSpPr>
        <p:grpSpPr>
          <a:xfrm>
            <a:off x="5553068" y="1364696"/>
            <a:ext cx="5800732" cy="831545"/>
            <a:chOff x="5553068" y="1364696"/>
            <a:chExt cx="5800732" cy="831545"/>
          </a:xfrm>
        </p:grpSpPr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E23A3816-5484-4401-A829-BE0467A6542B}"/>
                </a:ext>
              </a:extLst>
            </p:cNvPr>
            <p:cNvSpPr/>
            <p:nvPr/>
          </p:nvSpPr>
          <p:spPr>
            <a:xfrm rot="4616911">
              <a:off x="7124834" y="250107"/>
              <a:ext cx="374368" cy="3517899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500B9D-1013-4051-9EC8-F592F1C5C467}"/>
                </a:ext>
              </a:extLst>
            </p:cNvPr>
            <p:cNvSpPr txBox="1"/>
            <p:nvPr/>
          </p:nvSpPr>
          <p:spPr>
            <a:xfrm>
              <a:off x="9262009" y="1364696"/>
              <a:ext cx="2091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Strengths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17767E-B0E5-4A91-9724-4B148ACFC4E2}"/>
              </a:ext>
            </a:extLst>
          </p:cNvPr>
          <p:cNvGrpSpPr/>
          <p:nvPr/>
        </p:nvGrpSpPr>
        <p:grpSpPr>
          <a:xfrm>
            <a:off x="5390111" y="4104605"/>
            <a:ext cx="6127197" cy="2173987"/>
            <a:chOff x="5390111" y="4104605"/>
            <a:chExt cx="6127197" cy="2173987"/>
          </a:xfrm>
        </p:grpSpPr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71CDC9C5-C27C-453B-95A1-683B9A384794}"/>
                </a:ext>
              </a:extLst>
            </p:cNvPr>
            <p:cNvSpPr/>
            <p:nvPr/>
          </p:nvSpPr>
          <p:spPr>
            <a:xfrm rot="7276768">
              <a:off x="7253556" y="2241160"/>
              <a:ext cx="331968" cy="4058858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5E12AD-7209-4C03-B1D5-96912BFA9D44}"/>
                </a:ext>
              </a:extLst>
            </p:cNvPr>
            <p:cNvSpPr txBox="1"/>
            <p:nvPr/>
          </p:nvSpPr>
          <p:spPr>
            <a:xfrm>
              <a:off x="9425517" y="4832042"/>
              <a:ext cx="209179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Search</a:t>
              </a:r>
            </a:p>
            <a:p>
              <a:r>
                <a:rPr lang="en-US" sz="2800" dirty="0"/>
                <a:t>Strategy</a:t>
              </a:r>
            </a:p>
            <a:p>
              <a:endParaRPr lang="en-US" sz="3200" dirty="0"/>
            </a:p>
          </p:txBody>
        </p:sp>
      </p:grp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EC996873-C2CF-4893-90E7-70A168FCCC2B}"/>
              </a:ext>
            </a:extLst>
          </p:cNvPr>
          <p:cNvSpPr/>
          <p:nvPr/>
        </p:nvSpPr>
        <p:spPr>
          <a:xfrm>
            <a:off x="10535038" y="4387542"/>
            <a:ext cx="818762" cy="889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5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90D-6931-4768-B21E-C401141D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Develop a personal brand with clear &amp; relevant </a:t>
            </a:r>
            <a:br>
              <a:rPr lang="en-US" sz="3600" b="1" dirty="0">
                <a:latin typeface="+mn-lt"/>
              </a:rPr>
            </a:br>
            <a:r>
              <a:rPr lang="en-US" sz="3600" b="1" u="sng" dirty="0">
                <a:latin typeface="+mn-lt"/>
              </a:rPr>
              <a:t>value propositions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4758-29A4-4040-96BC-12D76B5B8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02"/>
            <a:ext cx="10515600" cy="4642361"/>
          </a:xfrm>
        </p:spPr>
        <p:txBody>
          <a:bodyPr>
            <a:normAutofit/>
          </a:bodyPr>
          <a:lstStyle/>
          <a:p>
            <a:r>
              <a:rPr lang="en-US" dirty="0"/>
              <a:t>Personal brand is your story (“personal narrative”)</a:t>
            </a:r>
          </a:p>
          <a:p>
            <a:r>
              <a:rPr lang="en-US" dirty="0"/>
              <a:t>Your unique selling points (title, strengths </a:t>
            </a:r>
            <a:r>
              <a:rPr lang="en-US" b="1" dirty="0"/>
              <a:t>+</a:t>
            </a:r>
            <a:r>
              <a:rPr lang="en-US" dirty="0"/>
              <a:t> major accomplishment(s)</a:t>
            </a:r>
          </a:p>
          <a:p>
            <a:r>
              <a:rPr lang="en-US" dirty="0"/>
              <a:t>Value propositions MUST match needs in target industry, company!</a:t>
            </a:r>
          </a:p>
          <a:p>
            <a:r>
              <a:rPr lang="en-US" dirty="0"/>
              <a:t>Personal branding statement is centerpiece of 30-second commercial, resume summary, LinkedIn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807B6-2A21-4FF3-99E2-876EDD9C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3E38D-A56A-47E0-B3D2-A98DFA2FD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</p:spTree>
    <p:extLst>
      <p:ext uri="{BB962C8B-B14F-4D97-AF65-F5344CB8AC3E}">
        <p14:creationId xmlns:p14="http://schemas.microsoft.com/office/powerpoint/2010/main" val="18858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90D-6931-4768-B21E-C401141D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Personal Branding Example: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4758-29A4-4040-96BC-12D76B5B8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02"/>
            <a:ext cx="10515600" cy="464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 am a </a:t>
            </a:r>
            <a:r>
              <a:rPr lang="en-US" b="1" dirty="0"/>
              <a:t>Political Science major </a:t>
            </a:r>
            <a:r>
              <a:rPr lang="en-US" dirty="0"/>
              <a:t>with extensive </a:t>
            </a:r>
            <a:r>
              <a:rPr lang="en-US" b="1" dirty="0"/>
              <a:t>Data Analytics and Environmental Sciences coursework</a:t>
            </a:r>
            <a:r>
              <a:rPr lang="en-US" dirty="0"/>
              <a:t>. I possess </a:t>
            </a:r>
            <a:r>
              <a:rPr lang="en-US" b="1" dirty="0"/>
              <a:t>superior research skills</a:t>
            </a:r>
            <a:r>
              <a:rPr lang="en-US" dirty="0"/>
              <a:t> that enable me to </a:t>
            </a:r>
            <a:r>
              <a:rPr lang="en-US" b="1" dirty="0"/>
              <a:t>quickly analyze multiple and disparate sources of information </a:t>
            </a:r>
            <a:r>
              <a:rPr lang="en-US" dirty="0"/>
              <a:t>for actionable recommendations. I have a </a:t>
            </a:r>
            <a:r>
              <a:rPr lang="en-US" b="1" dirty="0"/>
              <a:t>strong interest in </a:t>
            </a:r>
            <a:r>
              <a:rPr lang="en-US" dirty="0"/>
              <a:t>the geopolitical forces and policies that shape today’s global society and </a:t>
            </a:r>
            <a:r>
              <a:rPr lang="en-US" b="1" dirty="0"/>
              <a:t>look forward to influencing future policies </a:t>
            </a:r>
            <a:r>
              <a:rPr lang="en-US" dirty="0"/>
              <a:t>that will create a more sustainable global environment. </a:t>
            </a:r>
            <a:r>
              <a:rPr lang="en-US" b="1" dirty="0"/>
              <a:t>I am proud of </a:t>
            </a:r>
            <a:r>
              <a:rPr lang="en-US" dirty="0"/>
              <a:t>my </a:t>
            </a:r>
            <a:r>
              <a:rPr lang="en-US" b="1" dirty="0"/>
              <a:t>contributions to the XYZ white paper for Policy Institute ABC </a:t>
            </a:r>
            <a:r>
              <a:rPr lang="en-US" dirty="0"/>
              <a:t>during my recent </a:t>
            </a:r>
            <a:r>
              <a:rPr lang="en-US" b="1" dirty="0"/>
              <a:t>role </a:t>
            </a:r>
            <a:r>
              <a:rPr lang="en-US" dirty="0"/>
              <a:t>as</a:t>
            </a:r>
            <a:r>
              <a:rPr lang="en-US" b="1" dirty="0"/>
              <a:t> student policy intern</a:t>
            </a:r>
            <a:r>
              <a:rPr lang="en-US" dirty="0"/>
              <a:t>.  I am </a:t>
            </a:r>
            <a:r>
              <a:rPr lang="en-US" b="1" dirty="0"/>
              <a:t>targeting entry-level  roles in policy analysis </a:t>
            </a:r>
            <a:r>
              <a:rPr lang="en-US" dirty="0"/>
              <a:t>in </a:t>
            </a:r>
            <a:r>
              <a:rPr lang="en-US" b="1" dirty="0"/>
              <a:t>organizations such as</a:t>
            </a:r>
            <a:r>
              <a:rPr lang="en-US" dirty="0"/>
              <a:t>…”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807B6-2A21-4FF3-99E2-876EDD9C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3E38D-A56A-47E0-B3D2-A98DFA2FD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</p:spTree>
    <p:extLst>
      <p:ext uri="{BB962C8B-B14F-4D97-AF65-F5344CB8AC3E}">
        <p14:creationId xmlns:p14="http://schemas.microsoft.com/office/powerpoint/2010/main" val="309430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90D-6931-4768-B21E-C401141D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Communicate personal brand: 30-second commercial, resume, LinkedIn profile, networking brief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4758-29A4-4040-96BC-12D76B5B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30-second commercial: </a:t>
            </a:r>
            <a:r>
              <a:rPr lang="en-US" dirty="0"/>
              <a:t>“Tell me a little bit about yourself…” </a:t>
            </a:r>
            <a:r>
              <a:rPr lang="en-US" dirty="0">
                <a:solidFill>
                  <a:srgbClr val="FF0000"/>
                </a:solidFill>
              </a:rPr>
              <a:t>PRACTICE!</a:t>
            </a:r>
          </a:p>
          <a:p>
            <a:r>
              <a:rPr lang="en-US" b="1" dirty="0"/>
              <a:t>Resume:</a:t>
            </a:r>
            <a:r>
              <a:rPr lang="en-US" dirty="0"/>
              <a:t> Header, Summary,  Experience, Education, Additional Info</a:t>
            </a:r>
          </a:p>
          <a:p>
            <a:r>
              <a:rPr lang="en-US" b="1" dirty="0"/>
              <a:t>LinkedIn:</a:t>
            </a:r>
            <a:r>
              <a:rPr lang="en-US" dirty="0"/>
              <a:t> Must be best practices</a:t>
            </a:r>
          </a:p>
          <a:p>
            <a:r>
              <a:rPr lang="en-US" b="1" dirty="0"/>
              <a:t>Networking Brief: </a:t>
            </a:r>
            <a:r>
              <a:rPr lang="en-US" dirty="0"/>
              <a:t>Great for networking/information meetings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807B6-2A21-4FF3-99E2-876EDD9C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17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3E38D-A56A-47E0-B3D2-A98DFA2FD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</p:spTree>
    <p:extLst>
      <p:ext uri="{BB962C8B-B14F-4D97-AF65-F5344CB8AC3E}">
        <p14:creationId xmlns:p14="http://schemas.microsoft.com/office/powerpoint/2010/main" val="7264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90D-6931-4768-B21E-C401141D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Develop Writing &amp; Work Sample Portfolio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4758-29A4-4040-96BC-12D76B5B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course term paper, senior research project, LinkedIn posts, etc.</a:t>
            </a:r>
          </a:p>
          <a:p>
            <a:r>
              <a:rPr lang="en-US" dirty="0"/>
              <a:t>Upload presentation video, project synopsis to LinkedIn</a:t>
            </a:r>
          </a:p>
          <a:p>
            <a:r>
              <a:rPr lang="en-US" dirty="0"/>
              <a:t>Summary paper from a professional seminar</a:t>
            </a:r>
          </a:p>
          <a:p>
            <a:r>
              <a:rPr lang="en-US" dirty="0"/>
              <a:t>Think about developing an e-portfolio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807B6-2A21-4FF3-99E2-876EDD9C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18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3E38D-A56A-47E0-B3D2-A98DFA2FD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</p:spTree>
    <p:extLst>
      <p:ext uri="{BB962C8B-B14F-4D97-AF65-F5344CB8AC3E}">
        <p14:creationId xmlns:p14="http://schemas.microsoft.com/office/powerpoint/2010/main" val="22416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Actions &amp; Strategies for a Successful Job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NETWORK! Set-up &amp; conduct informational meetings—be fearless!</a:t>
            </a:r>
          </a:p>
          <a:p>
            <a:pPr lvl="0"/>
            <a:r>
              <a:rPr lang="en-US" dirty="0"/>
              <a:t>Participate in professional seminars/internships/real life experiences!</a:t>
            </a:r>
          </a:p>
          <a:p>
            <a:pPr lvl="0"/>
            <a:r>
              <a:rPr lang="en-US" u="sng" dirty="0"/>
              <a:t>Really</a:t>
            </a:r>
            <a:r>
              <a:rPr lang="en-US" dirty="0"/>
              <a:t> </a:t>
            </a:r>
            <a:r>
              <a:rPr lang="en-US" b="1" dirty="0"/>
              <a:t>prepare</a:t>
            </a:r>
            <a:r>
              <a:rPr lang="en-US" dirty="0"/>
              <a:t> for interviews!</a:t>
            </a:r>
          </a:p>
          <a:p>
            <a:pPr lvl="0"/>
            <a:r>
              <a:rPr lang="en-US" b="1" dirty="0"/>
              <a:t>Follow-up</a:t>
            </a:r>
            <a:r>
              <a:rPr lang="en-US" dirty="0"/>
              <a:t> with </a:t>
            </a:r>
            <a:r>
              <a:rPr lang="en-US" u="sng" dirty="0"/>
              <a:t>everyone</a:t>
            </a:r>
            <a:r>
              <a:rPr lang="en-US" dirty="0"/>
              <a:t> who has helped!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19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23" y="365125"/>
            <a:ext cx="1047790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 </a:t>
            </a:r>
            <a:r>
              <a:rPr lang="en-US" sz="3600" b="1" dirty="0">
                <a:latin typeface="+mn-lt"/>
              </a:rPr>
              <a:t>INTRODUCTION AND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3" y="18252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Current &amp; future World of Work trends </a:t>
            </a:r>
          </a:p>
          <a:p>
            <a:pPr lvl="0"/>
            <a:r>
              <a:rPr lang="en-US" dirty="0"/>
              <a:t>Augustana &amp; the liberal arts as a career launch-point</a:t>
            </a:r>
          </a:p>
          <a:p>
            <a:pPr lvl="0"/>
            <a:r>
              <a:rPr lang="en-US" dirty="0"/>
              <a:t>Critical career competencies for today’s WOW</a:t>
            </a:r>
          </a:p>
          <a:p>
            <a:pPr lvl="0"/>
            <a:r>
              <a:rPr lang="en-US" dirty="0"/>
              <a:t>Actions &amp; strategies for a successful job search  </a:t>
            </a:r>
          </a:p>
          <a:p>
            <a:endParaRPr lang="en-US" sz="1600" dirty="0">
              <a:solidFill>
                <a:srgbClr val="1277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8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</a:t>
            </a:r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NETWORK!  Conduct Informational Meetings—Be Fearless!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Always be open to “intersections of opportunity”</a:t>
            </a:r>
          </a:p>
          <a:p>
            <a:pPr lvl="0"/>
            <a:r>
              <a:rPr lang="en-US" dirty="0"/>
              <a:t>Ask to meet with professionals of interest—develop comfortable </a:t>
            </a:r>
            <a:r>
              <a:rPr lang="en-US" dirty="0">
                <a:solidFill>
                  <a:schemeClr val="tx1"/>
                </a:solidFill>
              </a:rPr>
              <a:t>scripts</a:t>
            </a:r>
          </a:p>
          <a:p>
            <a:pPr lvl="0"/>
            <a:r>
              <a:rPr lang="en-US" dirty="0"/>
              <a:t>You are asking for </a:t>
            </a:r>
            <a:r>
              <a:rPr lang="en-US" b="1" dirty="0"/>
              <a:t>A-I-R</a:t>
            </a:r>
            <a:r>
              <a:rPr lang="en-US" dirty="0"/>
              <a:t>: Advice, Information, Referrals (NOT a job)</a:t>
            </a:r>
          </a:p>
          <a:p>
            <a:pPr lvl="0"/>
            <a:r>
              <a:rPr lang="en-US" dirty="0"/>
              <a:t>Send a thank you to people who have met with you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  <a:r>
              <a:rPr lang="en-US" sz="3200" b="1" u="sng" dirty="0">
                <a:latin typeface="+mn-lt"/>
              </a:rPr>
              <a:t>Really</a:t>
            </a:r>
            <a:r>
              <a:rPr lang="en-US" sz="3200" b="1" dirty="0">
                <a:latin typeface="+mn-lt"/>
              </a:rPr>
              <a:t> Prepare for Interviews!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449" cy="4351338"/>
          </a:xfrm>
        </p:spPr>
        <p:txBody>
          <a:bodyPr/>
          <a:lstStyle/>
          <a:p>
            <a:pPr lvl="0"/>
            <a:r>
              <a:rPr lang="en-US" dirty="0"/>
              <a:t>Research company (annual reports, media releases, industry reports, etc.)</a:t>
            </a:r>
          </a:p>
          <a:p>
            <a:pPr lvl="0"/>
            <a:r>
              <a:rPr lang="en-US" dirty="0"/>
              <a:t>Ready for “10 most commonly asked questions”</a:t>
            </a:r>
          </a:p>
          <a:p>
            <a:r>
              <a:rPr lang="en-US" dirty="0"/>
              <a:t>Prepare 6 </a:t>
            </a:r>
            <a:r>
              <a:rPr lang="en-US" b="1" u="sng" dirty="0"/>
              <a:t>C-A-R</a:t>
            </a:r>
            <a:r>
              <a:rPr lang="en-US" dirty="0"/>
              <a:t> stories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What </a:t>
            </a:r>
            <a:r>
              <a:rPr lang="en-US" b="1" dirty="0"/>
              <a:t>CHALLENGE</a:t>
            </a:r>
            <a:r>
              <a:rPr lang="en-US" dirty="0"/>
              <a:t> did you encounter?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What </a:t>
            </a:r>
            <a:r>
              <a:rPr lang="en-US" b="1" dirty="0"/>
              <a:t>ACTIONS</a:t>
            </a:r>
            <a:r>
              <a:rPr lang="en-US" dirty="0"/>
              <a:t> did you take to address that challenge?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What </a:t>
            </a:r>
            <a:r>
              <a:rPr lang="en-US" b="1" dirty="0"/>
              <a:t>RESULTS</a:t>
            </a:r>
            <a:r>
              <a:rPr lang="en-US" dirty="0"/>
              <a:t> did you achieve?</a:t>
            </a:r>
          </a:p>
          <a:p>
            <a:r>
              <a:rPr lang="en-US" dirty="0"/>
              <a:t>Prepare insightful questions</a:t>
            </a:r>
          </a:p>
          <a:p>
            <a:r>
              <a:rPr lang="en-US" dirty="0"/>
              <a:t>Thank all interviewers (customize each thank you)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21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 </a:t>
            </a:r>
            <a:r>
              <a:rPr lang="en-US" sz="3200" b="1" u="sng" dirty="0">
                <a:latin typeface="+mn-lt"/>
              </a:rPr>
              <a:t>Follow-up</a:t>
            </a:r>
            <a:r>
              <a:rPr lang="en-US" sz="3200" b="1" dirty="0">
                <a:latin typeface="+mn-lt"/>
              </a:rPr>
              <a:t>  with EVERYONE Who Has Helped!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449" cy="4351338"/>
          </a:xfrm>
        </p:spPr>
        <p:txBody>
          <a:bodyPr/>
          <a:lstStyle/>
          <a:p>
            <a:pPr lvl="0"/>
            <a:r>
              <a:rPr lang="en-US" dirty="0"/>
              <a:t>Keep a “contact tracking spreadsheet”</a:t>
            </a:r>
          </a:p>
          <a:p>
            <a:pPr lvl="0"/>
            <a:r>
              <a:rPr lang="en-US" dirty="0"/>
              <a:t>Thank anyone who has helped you in any way</a:t>
            </a:r>
          </a:p>
          <a:p>
            <a:pPr lvl="0"/>
            <a:r>
              <a:rPr lang="en-US" dirty="0"/>
              <a:t>Circle back periodically with all “trusted advisors”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22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“Conversation Starters” for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513"/>
            <a:ext cx="11000449" cy="4351338"/>
          </a:xfrm>
        </p:spPr>
        <p:txBody>
          <a:bodyPr/>
          <a:lstStyle/>
          <a:p>
            <a:r>
              <a:rPr lang="en-US" dirty="0"/>
              <a:t>I’m curious—what was your favorite course this semester? Why?</a:t>
            </a:r>
          </a:p>
          <a:p>
            <a:r>
              <a:rPr lang="en-US" dirty="0"/>
              <a:t>What was your biggest take-away from course/experience/research paper XYZ?</a:t>
            </a:r>
          </a:p>
          <a:p>
            <a:r>
              <a:rPr lang="en-US" dirty="0"/>
              <a:t>What ideas/concepts got you curious, excited this semester?</a:t>
            </a:r>
          </a:p>
          <a:p>
            <a:r>
              <a:rPr lang="en-US" dirty="0"/>
              <a:t>Have you ever asked your friends/colleagues/professors/managers what they think are your greatest strengths? What you might be doing better?</a:t>
            </a:r>
          </a:p>
          <a:p>
            <a:r>
              <a:rPr lang="en-US" dirty="0"/>
              <a:t>Have you been using the Augustana Career Center resources?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23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“Conversation Starters” for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449" cy="4351338"/>
          </a:xfrm>
        </p:spPr>
        <p:txBody>
          <a:bodyPr>
            <a:normAutofit/>
          </a:bodyPr>
          <a:lstStyle/>
          <a:p>
            <a:r>
              <a:rPr lang="en-US" dirty="0"/>
              <a:t>What kinds of questions do you think you may want to ask your Augustana career counselor/faculty advisor when you meet with him/her?</a:t>
            </a:r>
          </a:p>
          <a:p>
            <a:r>
              <a:rPr lang="en-US" dirty="0"/>
              <a:t>I would love to hear your 30-second commercial… OR,  What do you say when someone asks you to “tell me a little bit about yourself?”</a:t>
            </a:r>
          </a:p>
          <a:p>
            <a:r>
              <a:rPr lang="en-US" dirty="0"/>
              <a:t>Have you thought about reaching out to Augustana alumni in your area of interest to ask them about their career, industry, company? </a:t>
            </a:r>
          </a:p>
          <a:p>
            <a:r>
              <a:rPr lang="en-US" dirty="0"/>
              <a:t>Do you think you would be interested in talking to any of my professional colleagues/relatives about their work?  “Or, for me to warm introduce” you to X?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24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“Conversation Starters” for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0449" cy="4351338"/>
          </a:xfrm>
        </p:spPr>
        <p:txBody>
          <a:bodyPr/>
          <a:lstStyle/>
          <a:p>
            <a:r>
              <a:rPr lang="en-US" dirty="0"/>
              <a:t>What kind of internship or experience do think would be the most helpful in learning more about your interest(s)?</a:t>
            </a:r>
          </a:p>
          <a:p>
            <a:r>
              <a:rPr lang="en-US" dirty="0"/>
              <a:t>Have you thought about the idea of getting a mentor? Putting together a personal board of advisors?</a:t>
            </a:r>
          </a:p>
          <a:p>
            <a:r>
              <a:rPr lang="en-US" dirty="0"/>
              <a:t>How can I be helpful?</a:t>
            </a:r>
          </a:p>
          <a:p>
            <a:pPr lvl="0"/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25</a:t>
            </a:fld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7B8C-A9E7-7A4A-8C21-64517B6DB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9037B-9426-524D-A016-7C092C38D6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6090-B44F-A94A-8959-B11E93951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Current and Future World of Work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6F39B-F176-1744-AF85-8D76AEC2B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22333"/>
            <a:ext cx="10515600" cy="223546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Current and Future World of Work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global economy </a:t>
            </a:r>
          </a:p>
          <a:p>
            <a:pPr lvl="0"/>
            <a:r>
              <a:rPr lang="en-US" dirty="0"/>
              <a:t>Technology &amp; influence of AI</a:t>
            </a:r>
          </a:p>
          <a:p>
            <a:pPr lvl="0"/>
            <a:r>
              <a:rPr lang="en-US" dirty="0"/>
              <a:t>Shrinking half-life of organizations</a:t>
            </a:r>
          </a:p>
          <a:p>
            <a:pPr lvl="0"/>
            <a:r>
              <a:rPr lang="en-US" dirty="0"/>
              <a:t>Flat &amp; matrixed organizations </a:t>
            </a:r>
          </a:p>
          <a:p>
            <a:pPr lvl="0"/>
            <a:r>
              <a:rPr lang="en-US" dirty="0"/>
              <a:t>Free agency is exploding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53513" cy="365125"/>
          </a:xfrm>
        </p:spPr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6090-B44F-A94A-8959-B11E93951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72" y="3051208"/>
            <a:ext cx="10515601" cy="106359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Augustana &amp; the Liberal Arts  as a Career Launch-point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6F39B-F176-1744-AF85-8D76AEC2B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571" y="2040556"/>
            <a:ext cx="11347385" cy="40714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14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Augustana &amp; the Liberal Arts as a Career Launch-point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Liberal arts defined</a:t>
            </a:r>
          </a:p>
          <a:p>
            <a:pPr lvl="0"/>
            <a:r>
              <a:rPr lang="en-US" dirty="0"/>
              <a:t>“Connecting the dots” between different disciplines</a:t>
            </a:r>
          </a:p>
          <a:p>
            <a:r>
              <a:rPr lang="en-US" dirty="0"/>
              <a:t>“T-shaped” professionals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34434" cy="365125"/>
          </a:xfrm>
        </p:spPr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0BB6B9-A172-4E58-BFD4-90715DA3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F489F-4531-4333-A3FB-4FDFC1B3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35E-5686-7E4D-89C7-87F5D182C47A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433B64-6D9C-47D3-800B-05736D74333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277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 </a:t>
            </a:r>
            <a:r>
              <a:rPr lang="en-US" sz="3600" b="1" dirty="0">
                <a:latin typeface="+mn-lt"/>
              </a:rPr>
              <a:t>T-shaped” professionals</a:t>
            </a:r>
          </a:p>
          <a:p>
            <a:endParaRPr lang="en-US" sz="3200" b="1" dirty="0">
              <a:latin typeface="+mn-lt"/>
            </a:endParaRPr>
          </a:p>
          <a:p>
            <a:endParaRPr lang="en-US" sz="3200" b="1" dirty="0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286AA6-EF43-42AA-B95A-35E5489434AA}"/>
              </a:ext>
            </a:extLst>
          </p:cNvPr>
          <p:cNvSpPr/>
          <p:nvPr/>
        </p:nvSpPr>
        <p:spPr>
          <a:xfrm>
            <a:off x="2192942" y="2031101"/>
            <a:ext cx="2540899" cy="938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Transferable Professional Competencies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525009-B904-4E60-A5AF-0FF5A1413577}"/>
              </a:ext>
            </a:extLst>
          </p:cNvPr>
          <p:cNvSpPr/>
          <p:nvPr/>
        </p:nvSpPr>
        <p:spPr>
          <a:xfrm>
            <a:off x="4763175" y="2028769"/>
            <a:ext cx="1352718" cy="938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Pharma</a:t>
            </a:r>
          </a:p>
          <a:p>
            <a:pPr algn="ctr"/>
            <a:r>
              <a:rPr lang="en-US" dirty="0"/>
              <a:t>Leader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3F94B6-E4FE-434D-B421-11F48A7B2391}"/>
              </a:ext>
            </a:extLst>
          </p:cNvPr>
          <p:cNvSpPr/>
          <p:nvPr/>
        </p:nvSpPr>
        <p:spPr>
          <a:xfrm rot="16200000">
            <a:off x="4218527" y="3722889"/>
            <a:ext cx="2409646" cy="118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Knowledge &amp;  Experience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29C580-0537-464A-AF3D-5FFA5557D62C}"/>
              </a:ext>
            </a:extLst>
          </p:cNvPr>
          <p:cNvSpPr/>
          <p:nvPr/>
        </p:nvSpPr>
        <p:spPr>
          <a:xfrm>
            <a:off x="6147251" y="2028769"/>
            <a:ext cx="2540899" cy="938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Transferable Interpersonal Competencies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FE44B79-B233-4592-953A-9018B418D6F4}"/>
              </a:ext>
            </a:extLst>
          </p:cNvPr>
          <p:cNvSpPr/>
          <p:nvPr/>
        </p:nvSpPr>
        <p:spPr>
          <a:xfrm>
            <a:off x="3220630" y="3040582"/>
            <a:ext cx="356050" cy="7768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4A922B2-52E6-4CF3-A27E-1021AF06CBDB}"/>
              </a:ext>
            </a:extLst>
          </p:cNvPr>
          <p:cNvSpPr/>
          <p:nvPr/>
        </p:nvSpPr>
        <p:spPr>
          <a:xfrm>
            <a:off x="7270020" y="2996723"/>
            <a:ext cx="356050" cy="7768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767491A1-0CA6-4C79-8D8C-1260F3AAE1EA}"/>
              </a:ext>
            </a:extLst>
          </p:cNvPr>
          <p:cNvSpPr/>
          <p:nvPr/>
        </p:nvSpPr>
        <p:spPr>
          <a:xfrm rot="16200000">
            <a:off x="6316511" y="4817855"/>
            <a:ext cx="356050" cy="7768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F91CB-CFBD-4916-A60A-8E2B3FC2747F}"/>
              </a:ext>
            </a:extLst>
          </p:cNvPr>
          <p:cNvSpPr txBox="1"/>
          <p:nvPr/>
        </p:nvSpPr>
        <p:spPr>
          <a:xfrm>
            <a:off x="2548991" y="4054110"/>
            <a:ext cx="189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Biosciences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Tri-lingual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Research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F05573-B1A4-473D-9756-3794A45B04B7}"/>
              </a:ext>
            </a:extLst>
          </p:cNvPr>
          <p:cNvSpPr txBox="1"/>
          <p:nvPr/>
        </p:nvSpPr>
        <p:spPr>
          <a:xfrm>
            <a:off x="6962525" y="3880755"/>
            <a:ext cx="3144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Persuasive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Consulting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083CA7-9F0A-4154-89C8-1312447688F8}"/>
              </a:ext>
            </a:extLst>
          </p:cNvPr>
          <p:cNvSpPr txBox="1"/>
          <p:nvPr/>
        </p:nvSpPr>
        <p:spPr>
          <a:xfrm>
            <a:off x="6962525" y="5238863"/>
            <a:ext cx="369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Advanced degree in specialty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 years industry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Certifications and credentials </a:t>
            </a:r>
          </a:p>
        </p:txBody>
      </p:sp>
    </p:spTree>
    <p:extLst>
      <p:ext uri="{BB962C8B-B14F-4D97-AF65-F5344CB8AC3E}">
        <p14:creationId xmlns:p14="http://schemas.microsoft.com/office/powerpoint/2010/main" val="29489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11" grpId="0" animBg="1"/>
      <p:bldP spid="12" grpId="0" animBg="1"/>
      <p:bldP spid="10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2132-4A9C-0B46-9EFC-5DD8655F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Augustana &amp; the Liberal Arts as a Career Launch-point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C963-78BE-174E-A8CD-7D66C00E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Liberal arts defined</a:t>
            </a:r>
          </a:p>
          <a:p>
            <a:pPr lvl="0"/>
            <a:r>
              <a:rPr lang="en-US" dirty="0"/>
              <a:t>“Connecting the dots” between different disciplines</a:t>
            </a:r>
          </a:p>
          <a:p>
            <a:r>
              <a:rPr lang="en-US" dirty="0"/>
              <a:t>“T-shaped” professionals</a:t>
            </a:r>
          </a:p>
          <a:p>
            <a:pPr lvl="0"/>
            <a:r>
              <a:rPr lang="en-US" dirty="0"/>
              <a:t> Major matters less over the long-term</a:t>
            </a:r>
          </a:p>
          <a:p>
            <a:pPr lvl="0"/>
            <a:r>
              <a:rPr lang="en-US" dirty="0"/>
              <a:t>Ethics and today’s WOW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81B8-5122-D747-9DEC-4C5F297D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1277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Augustana College 1-16-2020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5663E-2AB9-5640-B2D9-84FCF09D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34434" cy="365125"/>
          </a:xfrm>
        </p:spPr>
        <p:txBody>
          <a:bodyPr/>
          <a:lstStyle/>
          <a:p>
            <a:fld id="{778E135E-5686-7E4D-89C7-87F5D182C47A}" type="slidenum">
              <a:rPr lang="en-US" sz="1600" smtClean="0"/>
              <a:pPr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13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6090-B44F-A94A-8959-B11E93951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72" y="3051208"/>
            <a:ext cx="10515601" cy="106359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Critical Competencies for Today’s World of Work 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6F39B-F176-1744-AF85-8D76AEC2B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571" y="2040556"/>
            <a:ext cx="11347385" cy="40714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719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1173</Words>
  <Application>Microsoft Office PowerPoint</Application>
  <PresentationFormat>Widescreen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Wingdings</vt:lpstr>
      <vt:lpstr>Office Theme</vt:lpstr>
      <vt:lpstr>How to Successfully Start a Career</vt:lpstr>
      <vt:lpstr> INTRODUCTION AND OVERVIEW</vt:lpstr>
      <vt:lpstr>Current and Future World of Work Trends</vt:lpstr>
      <vt:lpstr>Current and Future World of Work Trends</vt:lpstr>
      <vt:lpstr>Augustana &amp; the Liberal Arts  as a Career Launch-point </vt:lpstr>
      <vt:lpstr>Augustana &amp; the Liberal Arts as a Career Launch-point </vt:lpstr>
      <vt:lpstr>PowerPoint Presentation</vt:lpstr>
      <vt:lpstr>Augustana &amp; the Liberal Arts as a Career Launch-point </vt:lpstr>
      <vt:lpstr>Critical Competencies for Today’s World of Work  </vt:lpstr>
      <vt:lpstr>Critical “Hard” Competencies for Today’s World of Work</vt:lpstr>
      <vt:lpstr>Critical “Soft” Competencies for Today’s World of Work</vt:lpstr>
      <vt:lpstr>     Actions &amp; Strategies for a Successful Job Search   </vt:lpstr>
      <vt:lpstr>Actions and Strategies for a Successful Job Search</vt:lpstr>
      <vt:lpstr>PowerPoint Presentation</vt:lpstr>
      <vt:lpstr>Develop a personal brand with clear &amp; relevant  value propositions </vt:lpstr>
      <vt:lpstr>Personal Branding Example: </vt:lpstr>
      <vt:lpstr>Communicate personal brand: 30-second commercial, resume, LinkedIn profile, networking brief </vt:lpstr>
      <vt:lpstr>Develop Writing &amp; Work Sample Portfolio </vt:lpstr>
      <vt:lpstr> Actions &amp; Strategies for a Successful Job Search</vt:lpstr>
      <vt:lpstr> NETWORK!  Conduct Informational Meetings—Be Fearless!</vt:lpstr>
      <vt:lpstr> Really Prepare for Interviews! </vt:lpstr>
      <vt:lpstr> Follow-up  with EVERYONE Who Has Helped!</vt:lpstr>
      <vt:lpstr>“Conversation Starters” for Parents</vt:lpstr>
      <vt:lpstr>“Conversation Starters” for Parents</vt:lpstr>
      <vt:lpstr>“Conversation Starters” for Parents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 Ramos</dc:creator>
  <cp:lastModifiedBy>shelbyolson930@gmail.com</cp:lastModifiedBy>
  <cp:revision>80</cp:revision>
  <dcterms:created xsi:type="dcterms:W3CDTF">2019-12-31T14:59:54Z</dcterms:created>
  <dcterms:modified xsi:type="dcterms:W3CDTF">2020-01-13T03:24:21Z</dcterms:modified>
</cp:coreProperties>
</file>