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66" r:id="rId4"/>
    <p:sldId id="265" r:id="rId5"/>
    <p:sldId id="267" r:id="rId6"/>
    <p:sldId id="279" r:id="rId7"/>
    <p:sldId id="268" r:id="rId8"/>
    <p:sldId id="269" r:id="rId9"/>
    <p:sldId id="280" r:id="rId10"/>
    <p:sldId id="270" r:id="rId11"/>
    <p:sldId id="271" r:id="rId12"/>
    <p:sldId id="272" r:id="rId13"/>
    <p:sldId id="273" r:id="rId14"/>
    <p:sldId id="281" r:id="rId15"/>
    <p:sldId id="278" r:id="rId16"/>
    <p:sldId id="274" r:id="rId17"/>
    <p:sldId id="277" r:id="rId18"/>
    <p:sldId id="275" r:id="rId19"/>
    <p:sldId id="276" r:id="rId20"/>
    <p:sldId id="26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58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4F8D6E-3181-4FF0-B9F1-124E44F9247F}" type="datetimeFigureOut">
              <a:rPr lang="en-US" smtClean="0"/>
              <a:t>8/20/2014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30F44B-0D29-42E1-A95B-B652FE9DD282}" type="slidenum">
              <a:rPr lang="en-US" smtClean="0"/>
              <a:t>‹#›</a:t>
            </a:fld>
            <a:endParaRPr lang="en-US"/>
          </a:p>
        </p:txBody>
      </p:sp>
    </p:spTree>
    <p:extLst>
      <p:ext uri="{BB962C8B-B14F-4D97-AF65-F5344CB8AC3E}">
        <p14:creationId xmlns:p14="http://schemas.microsoft.com/office/powerpoint/2010/main" val="32317441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0F44B-0D29-42E1-A95B-B652FE9DD282}" type="slidenum">
              <a:rPr lang="en-US" smtClean="0"/>
              <a:t>2</a:t>
            </a:fld>
            <a:endParaRPr lang="en-US"/>
          </a:p>
        </p:txBody>
      </p:sp>
    </p:spTree>
    <p:extLst>
      <p:ext uri="{BB962C8B-B14F-4D97-AF65-F5344CB8AC3E}">
        <p14:creationId xmlns:p14="http://schemas.microsoft.com/office/powerpoint/2010/main" val="17232821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0F44B-0D29-42E1-A95B-B652FE9DD282}" type="slidenum">
              <a:rPr lang="en-US" smtClean="0"/>
              <a:t>3</a:t>
            </a:fld>
            <a:endParaRPr lang="en-US"/>
          </a:p>
        </p:txBody>
      </p:sp>
    </p:spTree>
    <p:extLst>
      <p:ext uri="{BB962C8B-B14F-4D97-AF65-F5344CB8AC3E}">
        <p14:creationId xmlns:p14="http://schemas.microsoft.com/office/powerpoint/2010/main" val="17232821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0F44B-0D29-42E1-A95B-B652FE9DD282}" type="slidenum">
              <a:rPr lang="en-US" smtClean="0"/>
              <a:t>4</a:t>
            </a:fld>
            <a:endParaRPr lang="en-US"/>
          </a:p>
        </p:txBody>
      </p:sp>
    </p:spTree>
    <p:extLst>
      <p:ext uri="{BB962C8B-B14F-4D97-AF65-F5344CB8AC3E}">
        <p14:creationId xmlns:p14="http://schemas.microsoft.com/office/powerpoint/2010/main" val="1723282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B93FB89-51EA-4863-9F1D-27A65CF044FA}" type="datetimeFigureOut">
              <a:rPr lang="en-US" smtClean="0"/>
              <a:t>8/20/2014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0ED6C5-6E61-4D84-AEB5-3F007A841AC0}" type="slidenum">
              <a:rPr lang="en-US" smtClean="0"/>
              <a:t>‹#›</a:t>
            </a:fld>
            <a:endParaRPr lang="en-US"/>
          </a:p>
        </p:txBody>
      </p:sp>
    </p:spTree>
    <p:extLst>
      <p:ext uri="{BB962C8B-B14F-4D97-AF65-F5344CB8AC3E}">
        <p14:creationId xmlns:p14="http://schemas.microsoft.com/office/powerpoint/2010/main" val="116507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93FB89-51EA-4863-9F1D-27A65CF044FA}" type="datetimeFigureOut">
              <a:rPr lang="en-US" smtClean="0"/>
              <a:t>8/20/2014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0ED6C5-6E61-4D84-AEB5-3F007A841AC0}" type="slidenum">
              <a:rPr lang="en-US" smtClean="0"/>
              <a:t>‹#›</a:t>
            </a:fld>
            <a:endParaRPr lang="en-US"/>
          </a:p>
        </p:txBody>
      </p:sp>
    </p:spTree>
    <p:extLst>
      <p:ext uri="{BB962C8B-B14F-4D97-AF65-F5344CB8AC3E}">
        <p14:creationId xmlns:p14="http://schemas.microsoft.com/office/powerpoint/2010/main" val="3647031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93FB89-51EA-4863-9F1D-27A65CF044FA}" type="datetimeFigureOut">
              <a:rPr lang="en-US" smtClean="0"/>
              <a:t>8/20/2014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0ED6C5-6E61-4D84-AEB5-3F007A841AC0}" type="slidenum">
              <a:rPr lang="en-US" smtClean="0"/>
              <a:t>‹#›</a:t>
            </a:fld>
            <a:endParaRPr lang="en-US"/>
          </a:p>
        </p:txBody>
      </p:sp>
    </p:spTree>
    <p:extLst>
      <p:ext uri="{BB962C8B-B14F-4D97-AF65-F5344CB8AC3E}">
        <p14:creationId xmlns:p14="http://schemas.microsoft.com/office/powerpoint/2010/main" val="622206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93FB89-51EA-4863-9F1D-27A65CF044FA}" type="datetimeFigureOut">
              <a:rPr lang="en-US" smtClean="0"/>
              <a:t>8/20/2014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0ED6C5-6E61-4D84-AEB5-3F007A841AC0}" type="slidenum">
              <a:rPr lang="en-US" smtClean="0"/>
              <a:t>‹#›</a:t>
            </a:fld>
            <a:endParaRPr lang="en-US"/>
          </a:p>
        </p:txBody>
      </p:sp>
    </p:spTree>
    <p:extLst>
      <p:ext uri="{BB962C8B-B14F-4D97-AF65-F5344CB8AC3E}">
        <p14:creationId xmlns:p14="http://schemas.microsoft.com/office/powerpoint/2010/main" val="1044782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93FB89-51EA-4863-9F1D-27A65CF044FA}" type="datetimeFigureOut">
              <a:rPr lang="en-US" smtClean="0"/>
              <a:t>8/20/2014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0ED6C5-6E61-4D84-AEB5-3F007A841AC0}" type="slidenum">
              <a:rPr lang="en-US" smtClean="0"/>
              <a:t>‹#›</a:t>
            </a:fld>
            <a:endParaRPr lang="en-US"/>
          </a:p>
        </p:txBody>
      </p:sp>
    </p:spTree>
    <p:extLst>
      <p:ext uri="{BB962C8B-B14F-4D97-AF65-F5344CB8AC3E}">
        <p14:creationId xmlns:p14="http://schemas.microsoft.com/office/powerpoint/2010/main" val="1569031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B93FB89-51EA-4863-9F1D-27A65CF044FA}" type="datetimeFigureOut">
              <a:rPr lang="en-US" smtClean="0"/>
              <a:t>8/20/2014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0ED6C5-6E61-4D84-AEB5-3F007A841AC0}" type="slidenum">
              <a:rPr lang="en-US" smtClean="0"/>
              <a:t>‹#›</a:t>
            </a:fld>
            <a:endParaRPr lang="en-US"/>
          </a:p>
        </p:txBody>
      </p:sp>
    </p:spTree>
    <p:extLst>
      <p:ext uri="{BB962C8B-B14F-4D97-AF65-F5344CB8AC3E}">
        <p14:creationId xmlns:p14="http://schemas.microsoft.com/office/powerpoint/2010/main" val="3985145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B93FB89-51EA-4863-9F1D-27A65CF044FA}" type="datetimeFigureOut">
              <a:rPr lang="en-US" smtClean="0"/>
              <a:t>8/20/2014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0ED6C5-6E61-4D84-AEB5-3F007A841AC0}" type="slidenum">
              <a:rPr lang="en-US" smtClean="0"/>
              <a:t>‹#›</a:t>
            </a:fld>
            <a:endParaRPr lang="en-US"/>
          </a:p>
        </p:txBody>
      </p:sp>
    </p:spTree>
    <p:extLst>
      <p:ext uri="{BB962C8B-B14F-4D97-AF65-F5344CB8AC3E}">
        <p14:creationId xmlns:p14="http://schemas.microsoft.com/office/powerpoint/2010/main" val="1758485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93FB89-51EA-4863-9F1D-27A65CF044FA}" type="datetimeFigureOut">
              <a:rPr lang="en-US" smtClean="0"/>
              <a:t>8/20/2014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0ED6C5-6E61-4D84-AEB5-3F007A841AC0}" type="slidenum">
              <a:rPr lang="en-US" smtClean="0"/>
              <a:t>‹#›</a:t>
            </a:fld>
            <a:endParaRPr lang="en-US"/>
          </a:p>
        </p:txBody>
      </p:sp>
    </p:spTree>
    <p:extLst>
      <p:ext uri="{BB962C8B-B14F-4D97-AF65-F5344CB8AC3E}">
        <p14:creationId xmlns:p14="http://schemas.microsoft.com/office/powerpoint/2010/main" val="2874101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93FB89-51EA-4863-9F1D-27A65CF044FA}" type="datetimeFigureOut">
              <a:rPr lang="en-US" smtClean="0"/>
              <a:t>8/20/2014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0ED6C5-6E61-4D84-AEB5-3F007A841AC0}" type="slidenum">
              <a:rPr lang="en-US" smtClean="0"/>
              <a:t>‹#›</a:t>
            </a:fld>
            <a:endParaRPr lang="en-US"/>
          </a:p>
        </p:txBody>
      </p:sp>
    </p:spTree>
    <p:extLst>
      <p:ext uri="{BB962C8B-B14F-4D97-AF65-F5344CB8AC3E}">
        <p14:creationId xmlns:p14="http://schemas.microsoft.com/office/powerpoint/2010/main" val="2861543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93FB89-51EA-4863-9F1D-27A65CF044FA}" type="datetimeFigureOut">
              <a:rPr lang="en-US" smtClean="0"/>
              <a:t>8/20/2014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0ED6C5-6E61-4D84-AEB5-3F007A841AC0}" type="slidenum">
              <a:rPr lang="en-US" smtClean="0"/>
              <a:t>‹#›</a:t>
            </a:fld>
            <a:endParaRPr lang="en-US"/>
          </a:p>
        </p:txBody>
      </p:sp>
    </p:spTree>
    <p:extLst>
      <p:ext uri="{BB962C8B-B14F-4D97-AF65-F5344CB8AC3E}">
        <p14:creationId xmlns:p14="http://schemas.microsoft.com/office/powerpoint/2010/main" val="2984074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93FB89-51EA-4863-9F1D-27A65CF044FA}" type="datetimeFigureOut">
              <a:rPr lang="en-US" smtClean="0"/>
              <a:t>8/20/2014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0ED6C5-6E61-4D84-AEB5-3F007A841AC0}" type="slidenum">
              <a:rPr lang="en-US" smtClean="0"/>
              <a:t>‹#›</a:t>
            </a:fld>
            <a:endParaRPr lang="en-US"/>
          </a:p>
        </p:txBody>
      </p:sp>
    </p:spTree>
    <p:extLst>
      <p:ext uri="{BB962C8B-B14F-4D97-AF65-F5344CB8AC3E}">
        <p14:creationId xmlns:p14="http://schemas.microsoft.com/office/powerpoint/2010/main" val="449516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93FB89-51EA-4863-9F1D-27A65CF044FA}" type="datetimeFigureOut">
              <a:rPr lang="en-US" smtClean="0"/>
              <a:t>8/20/2014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0ED6C5-6E61-4D84-AEB5-3F007A841AC0}" type="slidenum">
              <a:rPr lang="en-US" smtClean="0"/>
              <a:t>‹#›</a:t>
            </a:fld>
            <a:endParaRPr lang="en-US"/>
          </a:p>
        </p:txBody>
      </p:sp>
    </p:spTree>
    <p:extLst>
      <p:ext uri="{BB962C8B-B14F-4D97-AF65-F5344CB8AC3E}">
        <p14:creationId xmlns:p14="http://schemas.microsoft.com/office/powerpoint/2010/main" val="26287316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Increasing student investment in the first three weeks</a:t>
            </a:r>
            <a:br>
              <a:rPr lang="en-US" dirty="0"/>
            </a:br>
            <a:endParaRPr lang="en-US" dirty="0"/>
          </a:p>
        </p:txBody>
      </p:sp>
      <p:sp>
        <p:nvSpPr>
          <p:cNvPr id="3" name="Subtitle 2"/>
          <p:cNvSpPr>
            <a:spLocks noGrp="1"/>
          </p:cNvSpPr>
          <p:nvPr>
            <p:ph type="subTitle" idx="1"/>
          </p:nvPr>
        </p:nvSpPr>
        <p:spPr/>
        <p:txBody>
          <a:bodyPr/>
          <a:lstStyle/>
          <a:p>
            <a:r>
              <a:rPr lang="en-US" dirty="0" smtClean="0"/>
              <a:t>Mark Salisbury</a:t>
            </a:r>
          </a:p>
          <a:p>
            <a:r>
              <a:rPr lang="en-US" dirty="0" smtClean="0"/>
              <a:t>Kimberly Dyer</a:t>
            </a:r>
            <a:endParaRPr lang="en-US" dirty="0"/>
          </a:p>
        </p:txBody>
      </p:sp>
    </p:spTree>
    <p:extLst>
      <p:ext uri="{BB962C8B-B14F-4D97-AF65-F5344CB8AC3E}">
        <p14:creationId xmlns:p14="http://schemas.microsoft.com/office/powerpoint/2010/main" val="34576013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Active Engagement Outside of Class</a:t>
            </a:r>
            <a:endParaRPr lang="en-US" dirty="0"/>
          </a:p>
        </p:txBody>
      </p:sp>
      <p:sp>
        <p:nvSpPr>
          <p:cNvPr id="3" name="Content Placeholder 2"/>
          <p:cNvSpPr>
            <a:spLocks noGrp="1"/>
          </p:cNvSpPr>
          <p:nvPr>
            <p:ph idx="1"/>
          </p:nvPr>
        </p:nvSpPr>
        <p:spPr/>
        <p:txBody>
          <a:bodyPr/>
          <a:lstStyle/>
          <a:p>
            <a:r>
              <a:rPr lang="en-US" dirty="0" smtClean="0"/>
              <a:t>My instructors clearly explained how the skills I learned in their courses could be useful in my future.</a:t>
            </a:r>
          </a:p>
          <a:p>
            <a:pPr lvl="1"/>
            <a:r>
              <a:rPr lang="en-US" dirty="0" smtClean="0">
                <a:solidFill>
                  <a:srgbClr val="FF0000"/>
                </a:solidFill>
              </a:rPr>
              <a:t>Explicitly, and repeatedly, describe to students the skills they will develop in each assignment and spend time showing them how the ability to apply that skill will give them an advantage in a future class or a future professional setting</a:t>
            </a:r>
          </a:p>
          <a:p>
            <a:pPr lvl="2"/>
            <a:r>
              <a:rPr lang="en-US" dirty="0" smtClean="0">
                <a:solidFill>
                  <a:srgbClr val="FF0000"/>
                </a:solidFill>
              </a:rPr>
              <a:t>The goal is to shift motivation from extrinsic to intrinsic</a:t>
            </a:r>
            <a:endParaRPr lang="en-US" dirty="0">
              <a:solidFill>
                <a:srgbClr val="FF0000"/>
              </a:solidFill>
            </a:endParaRPr>
          </a:p>
        </p:txBody>
      </p:sp>
    </p:spTree>
    <p:extLst>
      <p:ext uri="{BB962C8B-B14F-4D97-AF65-F5344CB8AC3E}">
        <p14:creationId xmlns:p14="http://schemas.microsoft.com/office/powerpoint/2010/main" val="1660950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Active Engagement Outside of Class</a:t>
            </a:r>
            <a:endParaRPr lang="en-US" dirty="0"/>
          </a:p>
        </p:txBody>
      </p:sp>
      <p:sp>
        <p:nvSpPr>
          <p:cNvPr id="3" name="Content Placeholder 2"/>
          <p:cNvSpPr>
            <a:spLocks noGrp="1"/>
          </p:cNvSpPr>
          <p:nvPr>
            <p:ph idx="1"/>
          </p:nvPr>
        </p:nvSpPr>
        <p:spPr/>
        <p:txBody>
          <a:bodyPr/>
          <a:lstStyle/>
          <a:p>
            <a:r>
              <a:rPr lang="en-US" dirty="0" smtClean="0"/>
              <a:t>My instructors recommended specific out-of-class experiences that would enhance my learning and growth.</a:t>
            </a:r>
          </a:p>
        </p:txBody>
      </p:sp>
    </p:spTree>
    <p:extLst>
      <p:ext uri="{BB962C8B-B14F-4D97-AF65-F5344CB8AC3E}">
        <p14:creationId xmlns:p14="http://schemas.microsoft.com/office/powerpoint/2010/main" val="12245520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Active Engagement Outside of Class</a:t>
            </a:r>
            <a:endParaRPr lang="en-US" dirty="0"/>
          </a:p>
        </p:txBody>
      </p:sp>
      <p:sp>
        <p:nvSpPr>
          <p:cNvPr id="3" name="Content Placeholder 2"/>
          <p:cNvSpPr>
            <a:spLocks noGrp="1"/>
          </p:cNvSpPr>
          <p:nvPr>
            <p:ph idx="1"/>
          </p:nvPr>
        </p:nvSpPr>
        <p:spPr/>
        <p:txBody>
          <a:bodyPr/>
          <a:lstStyle/>
          <a:p>
            <a:r>
              <a:rPr lang="en-US" dirty="0" smtClean="0"/>
              <a:t>My instructors recommended specific out-of-class experiences that would enhance my learning and growth.</a:t>
            </a:r>
          </a:p>
          <a:p>
            <a:pPr lvl="1"/>
            <a:r>
              <a:rPr lang="en-US" dirty="0" smtClean="0">
                <a:solidFill>
                  <a:srgbClr val="FF0000"/>
                </a:solidFill>
              </a:rPr>
              <a:t>Assign your students to attend a community event (city council, local planning board, etc.) where a topic in the meeting connects with an aspect of your course.  Ask the students to report back to the class on the implications of that connection.</a:t>
            </a:r>
          </a:p>
          <a:p>
            <a:pPr lvl="2"/>
            <a:r>
              <a:rPr lang="en-US" dirty="0" smtClean="0">
                <a:solidFill>
                  <a:srgbClr val="FF0000"/>
                </a:solidFill>
              </a:rPr>
              <a:t>The goal is to show the real world impact of ideas.</a:t>
            </a:r>
          </a:p>
        </p:txBody>
      </p:sp>
    </p:spTree>
    <p:extLst>
      <p:ext uri="{BB962C8B-B14F-4D97-AF65-F5344CB8AC3E}">
        <p14:creationId xmlns:p14="http://schemas.microsoft.com/office/powerpoint/2010/main" val="233266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Robust Student Effort</a:t>
            </a:r>
            <a:endParaRPr lang="en-US" dirty="0"/>
          </a:p>
        </p:txBody>
      </p:sp>
      <p:sp>
        <p:nvSpPr>
          <p:cNvPr id="3" name="Content Placeholder 2"/>
          <p:cNvSpPr>
            <a:spLocks noGrp="1"/>
          </p:cNvSpPr>
          <p:nvPr>
            <p:ph idx="1"/>
          </p:nvPr>
        </p:nvSpPr>
        <p:spPr/>
        <p:txBody>
          <a:bodyPr/>
          <a:lstStyle/>
          <a:p>
            <a:pPr lvl="1"/>
            <a:endParaRPr lang="en-US" dirty="0"/>
          </a:p>
        </p:txBody>
      </p:sp>
    </p:spTree>
    <p:extLst>
      <p:ext uri="{BB962C8B-B14F-4D97-AF65-F5344CB8AC3E}">
        <p14:creationId xmlns:p14="http://schemas.microsoft.com/office/powerpoint/2010/main" val="28444893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Robust Student Effort</a:t>
            </a:r>
            <a:endParaRPr lang="en-US" dirty="0"/>
          </a:p>
        </p:txBody>
      </p:sp>
      <p:sp>
        <p:nvSpPr>
          <p:cNvPr id="3" name="Content Placeholder 2"/>
          <p:cNvSpPr>
            <a:spLocks noGrp="1"/>
          </p:cNvSpPr>
          <p:nvPr>
            <p:ph idx="1"/>
          </p:nvPr>
        </p:nvSpPr>
        <p:spPr/>
        <p:txBody>
          <a:bodyPr/>
          <a:lstStyle/>
          <a:p>
            <a:r>
              <a:rPr lang="en-US" dirty="0" smtClean="0"/>
              <a:t>My instructor set high expectations for my learning and growth.</a:t>
            </a:r>
          </a:p>
          <a:p>
            <a:pPr lvl="1"/>
            <a:endParaRPr lang="en-US" dirty="0"/>
          </a:p>
        </p:txBody>
      </p:sp>
    </p:spTree>
    <p:extLst>
      <p:ext uri="{BB962C8B-B14F-4D97-AF65-F5344CB8AC3E}">
        <p14:creationId xmlns:p14="http://schemas.microsoft.com/office/powerpoint/2010/main" val="25521726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Robust Student Effort</a:t>
            </a:r>
            <a:endParaRPr lang="en-US" dirty="0"/>
          </a:p>
        </p:txBody>
      </p:sp>
      <p:sp>
        <p:nvSpPr>
          <p:cNvPr id="3" name="Content Placeholder 2"/>
          <p:cNvSpPr>
            <a:spLocks noGrp="1"/>
          </p:cNvSpPr>
          <p:nvPr>
            <p:ph idx="1"/>
          </p:nvPr>
        </p:nvSpPr>
        <p:spPr/>
        <p:txBody>
          <a:bodyPr/>
          <a:lstStyle/>
          <a:p>
            <a:r>
              <a:rPr lang="en-US" dirty="0" smtClean="0"/>
              <a:t>My instructor set high expectations for my learning and growth.</a:t>
            </a:r>
          </a:p>
          <a:p>
            <a:pPr lvl="1"/>
            <a:r>
              <a:rPr lang="en-US" dirty="0" smtClean="0">
                <a:solidFill>
                  <a:srgbClr val="FF0000"/>
                </a:solidFill>
              </a:rPr>
              <a:t>Provide a clear rubric to your students early in the course that spells out exactly the level of quality that you associate with a particular grade. Then have them use that rubric to assess their own work and require them to revise their work to meet a higher standard within your rubric.</a:t>
            </a:r>
          </a:p>
          <a:p>
            <a:pPr lvl="1"/>
            <a:endParaRPr lang="en-US" dirty="0"/>
          </a:p>
        </p:txBody>
      </p:sp>
    </p:spTree>
    <p:extLst>
      <p:ext uri="{BB962C8B-B14F-4D97-AF65-F5344CB8AC3E}">
        <p14:creationId xmlns:p14="http://schemas.microsoft.com/office/powerpoint/2010/main" val="41369706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Robust Student Effort</a:t>
            </a:r>
            <a:endParaRPr lang="en-US" dirty="0"/>
          </a:p>
        </p:txBody>
      </p:sp>
      <p:sp>
        <p:nvSpPr>
          <p:cNvPr id="3" name="Content Placeholder 2"/>
          <p:cNvSpPr>
            <a:spLocks noGrp="1"/>
          </p:cNvSpPr>
          <p:nvPr>
            <p:ph idx="1"/>
          </p:nvPr>
        </p:nvSpPr>
        <p:spPr/>
        <p:txBody>
          <a:bodyPr/>
          <a:lstStyle/>
          <a:p>
            <a:r>
              <a:rPr lang="en-US" dirty="0" smtClean="0"/>
              <a:t>I had access to my grades and other feedback early enough in the term to adjust my study habits or seek help as necessary.</a:t>
            </a:r>
          </a:p>
        </p:txBody>
      </p:sp>
    </p:spTree>
    <p:extLst>
      <p:ext uri="{BB962C8B-B14F-4D97-AF65-F5344CB8AC3E}">
        <p14:creationId xmlns:p14="http://schemas.microsoft.com/office/powerpoint/2010/main" val="8784674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Robust Student Effort</a:t>
            </a:r>
            <a:endParaRPr lang="en-US" dirty="0"/>
          </a:p>
        </p:txBody>
      </p:sp>
      <p:sp>
        <p:nvSpPr>
          <p:cNvPr id="3" name="Content Placeholder 2"/>
          <p:cNvSpPr>
            <a:spLocks noGrp="1"/>
          </p:cNvSpPr>
          <p:nvPr>
            <p:ph idx="1"/>
          </p:nvPr>
        </p:nvSpPr>
        <p:spPr/>
        <p:txBody>
          <a:bodyPr/>
          <a:lstStyle/>
          <a:p>
            <a:r>
              <a:rPr lang="en-US" dirty="0" smtClean="0"/>
              <a:t>I had access to my grades and other feedback early enough in the term to adjust my study habits or seek help as necessary.</a:t>
            </a:r>
          </a:p>
          <a:p>
            <a:pPr lvl="1"/>
            <a:r>
              <a:rPr lang="en-US" dirty="0" smtClean="0">
                <a:solidFill>
                  <a:srgbClr val="FF0000"/>
                </a:solidFill>
              </a:rPr>
              <a:t>Insert at </a:t>
            </a:r>
            <a:r>
              <a:rPr lang="en-US" dirty="0">
                <a:solidFill>
                  <a:srgbClr val="FF0000"/>
                </a:solidFill>
              </a:rPr>
              <a:t>least one substantial </a:t>
            </a:r>
            <a:r>
              <a:rPr lang="en-US" dirty="0" smtClean="0">
                <a:solidFill>
                  <a:srgbClr val="FF0000"/>
                </a:solidFill>
              </a:rPr>
              <a:t>assignment </a:t>
            </a:r>
            <a:r>
              <a:rPr lang="en-US" dirty="0">
                <a:solidFill>
                  <a:srgbClr val="FF0000"/>
                </a:solidFill>
              </a:rPr>
              <a:t>that is completed, graded, and handed back to the students within the first three weeks of the term</a:t>
            </a:r>
            <a:r>
              <a:rPr lang="en-US" dirty="0" smtClean="0">
                <a:solidFill>
                  <a:srgbClr val="FF0000"/>
                </a:solidFill>
              </a:rPr>
              <a:t>.  Make sure this is an assignment that is conducive to rich feedback.</a:t>
            </a:r>
            <a:endParaRPr lang="en-US" dirty="0">
              <a:solidFill>
                <a:srgbClr val="FF0000"/>
              </a:solidFill>
            </a:endParaRPr>
          </a:p>
        </p:txBody>
      </p:sp>
    </p:spTree>
    <p:extLst>
      <p:ext uri="{BB962C8B-B14F-4D97-AF65-F5344CB8AC3E}">
        <p14:creationId xmlns:p14="http://schemas.microsoft.com/office/powerpoint/2010/main" val="31983297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Robust Student Effort</a:t>
            </a:r>
            <a:endParaRPr lang="en-US" dirty="0"/>
          </a:p>
        </p:txBody>
      </p:sp>
      <p:sp>
        <p:nvSpPr>
          <p:cNvPr id="3" name="Content Placeholder 2"/>
          <p:cNvSpPr>
            <a:spLocks noGrp="1"/>
          </p:cNvSpPr>
          <p:nvPr>
            <p:ph idx="1"/>
          </p:nvPr>
        </p:nvSpPr>
        <p:spPr/>
        <p:txBody>
          <a:bodyPr/>
          <a:lstStyle/>
          <a:p>
            <a:r>
              <a:rPr lang="en-US" dirty="0" smtClean="0"/>
              <a:t>How often have your instructors pointed out something you did well on an assignment or in class?</a:t>
            </a:r>
          </a:p>
        </p:txBody>
      </p:sp>
    </p:spTree>
    <p:extLst>
      <p:ext uri="{BB962C8B-B14F-4D97-AF65-F5344CB8AC3E}">
        <p14:creationId xmlns:p14="http://schemas.microsoft.com/office/powerpoint/2010/main" val="8591961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Robust Student Effort</a:t>
            </a:r>
            <a:endParaRPr lang="en-US" dirty="0"/>
          </a:p>
        </p:txBody>
      </p:sp>
      <p:sp>
        <p:nvSpPr>
          <p:cNvPr id="3" name="Content Placeholder 2"/>
          <p:cNvSpPr>
            <a:spLocks noGrp="1"/>
          </p:cNvSpPr>
          <p:nvPr>
            <p:ph idx="1"/>
          </p:nvPr>
        </p:nvSpPr>
        <p:spPr/>
        <p:txBody>
          <a:bodyPr/>
          <a:lstStyle/>
          <a:p>
            <a:r>
              <a:rPr lang="en-US" dirty="0" smtClean="0"/>
              <a:t>How often have your instructors pointed out something you did well on an assignment or in class?</a:t>
            </a:r>
          </a:p>
          <a:p>
            <a:pPr lvl="1"/>
            <a:r>
              <a:rPr lang="en-US" dirty="0" smtClean="0">
                <a:solidFill>
                  <a:srgbClr val="FF0000"/>
                </a:solidFill>
              </a:rPr>
              <a:t>The most effective formative feedback includes both critiques/suggestion for improvement AND recognition of good work – even if the “good” isn’t “great.”  So make sure you find ways to note positive aspects of student work along with critical feedback.</a:t>
            </a:r>
          </a:p>
        </p:txBody>
      </p:sp>
    </p:spTree>
    <p:extLst>
      <p:ext uri="{BB962C8B-B14F-4D97-AF65-F5344CB8AC3E}">
        <p14:creationId xmlns:p14="http://schemas.microsoft.com/office/powerpoint/2010/main" val="4238021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Fostering Ideal Learning Conditions</a:t>
            </a:r>
            <a:endParaRPr lang="en-US" dirty="0"/>
          </a:p>
        </p:txBody>
      </p:sp>
      <p:sp>
        <p:nvSpPr>
          <p:cNvPr id="3" name="Content Placeholder 2"/>
          <p:cNvSpPr>
            <a:spLocks noGrp="1"/>
          </p:cNvSpPr>
          <p:nvPr>
            <p:ph idx="1"/>
          </p:nvPr>
        </p:nvSpPr>
        <p:spPr/>
        <p:txBody>
          <a:bodyPr>
            <a:normAutofit/>
          </a:bodyPr>
          <a:lstStyle/>
          <a:p>
            <a:r>
              <a:rPr lang="en-US" dirty="0" smtClean="0"/>
              <a:t>What student behaviors might demonstrate the existence of ideal learning conditions?</a:t>
            </a:r>
          </a:p>
          <a:p>
            <a:pPr marL="2743200" lvl="6" indent="0">
              <a:buNone/>
            </a:pPr>
            <a:endParaRPr lang="en-US" dirty="0" smtClean="0"/>
          </a:p>
          <a:p>
            <a:pPr marL="0" indent="0">
              <a:buNone/>
            </a:pPr>
            <a:endParaRPr lang="en-US" dirty="0"/>
          </a:p>
        </p:txBody>
      </p:sp>
    </p:spTree>
    <p:extLst>
      <p:ext uri="{BB962C8B-B14F-4D97-AF65-F5344CB8AC3E}">
        <p14:creationId xmlns:p14="http://schemas.microsoft.com/office/powerpoint/2010/main" val="2648873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r>
              <a:rPr lang="en-US" dirty="0" smtClean="0"/>
              <a:t>We’ve provided a few specific findings from our data for each item …</a:t>
            </a:r>
          </a:p>
          <a:p>
            <a:endParaRPr lang="en-US" dirty="0"/>
          </a:p>
          <a:p>
            <a:pPr marL="0" indent="0" algn="ctr">
              <a:buNone/>
            </a:pPr>
            <a:r>
              <a:rPr lang="en-US" dirty="0" smtClean="0"/>
              <a:t>… what are your experiences?</a:t>
            </a:r>
            <a:endParaRPr lang="en-US" dirty="0"/>
          </a:p>
        </p:txBody>
      </p:sp>
    </p:spTree>
    <p:extLst>
      <p:ext uri="{BB962C8B-B14F-4D97-AF65-F5344CB8AC3E}">
        <p14:creationId xmlns:p14="http://schemas.microsoft.com/office/powerpoint/2010/main" val="415049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Fostering Ideal Learning Conditions</a:t>
            </a:r>
            <a:endParaRPr lang="en-US" dirty="0"/>
          </a:p>
        </p:txBody>
      </p:sp>
      <p:sp>
        <p:nvSpPr>
          <p:cNvPr id="3" name="Content Placeholder 2"/>
          <p:cNvSpPr>
            <a:spLocks noGrp="1"/>
          </p:cNvSpPr>
          <p:nvPr>
            <p:ph idx="1"/>
          </p:nvPr>
        </p:nvSpPr>
        <p:spPr/>
        <p:txBody>
          <a:bodyPr>
            <a:normAutofit/>
          </a:bodyPr>
          <a:lstStyle/>
          <a:p>
            <a:r>
              <a:rPr lang="en-US" dirty="0" smtClean="0"/>
              <a:t>What student behaviors might demonstrate the existence of ideal learning conditions?</a:t>
            </a:r>
          </a:p>
          <a:p>
            <a:pPr marL="2743200" lvl="6" indent="0">
              <a:buNone/>
            </a:pPr>
            <a:endParaRPr lang="en-US" dirty="0" smtClean="0"/>
          </a:p>
          <a:p>
            <a:pPr lvl="1"/>
            <a:r>
              <a:rPr lang="en-US" dirty="0" smtClean="0"/>
              <a:t>Active in-class participation</a:t>
            </a:r>
          </a:p>
          <a:p>
            <a:pPr lvl="1"/>
            <a:r>
              <a:rPr lang="en-US" dirty="0" smtClean="0"/>
              <a:t>Active engagement with course outside of class</a:t>
            </a:r>
          </a:p>
          <a:p>
            <a:pPr lvl="1"/>
            <a:r>
              <a:rPr lang="en-US" dirty="0" smtClean="0"/>
              <a:t>Robust student effort to meet the course’s learning goals  </a:t>
            </a:r>
          </a:p>
          <a:p>
            <a:pPr marL="0" indent="0">
              <a:buNone/>
            </a:pPr>
            <a:endParaRPr lang="en-US" dirty="0"/>
          </a:p>
        </p:txBody>
      </p:sp>
    </p:spTree>
    <p:extLst>
      <p:ext uri="{BB962C8B-B14F-4D97-AF65-F5344CB8AC3E}">
        <p14:creationId xmlns:p14="http://schemas.microsoft.com/office/powerpoint/2010/main" val="21558807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Fostering Ideal Learning Conditions</a:t>
            </a:r>
            <a:endParaRPr lang="en-US" dirty="0"/>
          </a:p>
        </p:txBody>
      </p:sp>
      <p:sp>
        <p:nvSpPr>
          <p:cNvPr id="3" name="Content Placeholder 2"/>
          <p:cNvSpPr>
            <a:spLocks noGrp="1"/>
          </p:cNvSpPr>
          <p:nvPr>
            <p:ph idx="1"/>
          </p:nvPr>
        </p:nvSpPr>
        <p:spPr/>
        <p:txBody>
          <a:bodyPr>
            <a:normAutofit/>
          </a:bodyPr>
          <a:lstStyle/>
          <a:p>
            <a:r>
              <a:rPr lang="en-US" dirty="0" smtClean="0"/>
              <a:t>What student behaviors might demonstrate the existence of ideal learning conditions?</a:t>
            </a:r>
          </a:p>
          <a:p>
            <a:pPr marL="2743200" lvl="6" indent="0">
              <a:buNone/>
            </a:pPr>
            <a:endParaRPr lang="en-US" dirty="0" smtClean="0"/>
          </a:p>
          <a:p>
            <a:pPr lvl="1"/>
            <a:r>
              <a:rPr lang="en-US" dirty="0" smtClean="0"/>
              <a:t>I made sure I participated in class. </a:t>
            </a:r>
          </a:p>
          <a:p>
            <a:pPr lvl="1"/>
            <a:r>
              <a:rPr lang="en-US" dirty="0"/>
              <a:t>I find myself thinking about what I’m learning in my classes even when I’m not in class or studying.  </a:t>
            </a:r>
          </a:p>
          <a:p>
            <a:pPr lvl="1"/>
            <a:r>
              <a:rPr lang="en-US" dirty="0" smtClean="0"/>
              <a:t>I really worked hard to meet my instructors’ expectations.</a:t>
            </a:r>
          </a:p>
          <a:p>
            <a:pPr marL="0" indent="0">
              <a:buNone/>
            </a:pPr>
            <a:endParaRPr lang="en-US" dirty="0"/>
          </a:p>
        </p:txBody>
      </p:sp>
    </p:spTree>
    <p:extLst>
      <p:ext uri="{BB962C8B-B14F-4D97-AF65-F5344CB8AC3E}">
        <p14:creationId xmlns:p14="http://schemas.microsoft.com/office/powerpoint/2010/main" val="11382821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In-Class Participation</a:t>
            </a:r>
            <a:endParaRPr lang="en-US" dirty="0"/>
          </a:p>
        </p:txBody>
      </p:sp>
      <p:sp>
        <p:nvSpPr>
          <p:cNvPr id="3" name="Content Placeholder 2"/>
          <p:cNvSpPr>
            <a:spLocks noGrp="1"/>
          </p:cNvSpPr>
          <p:nvPr>
            <p:ph idx="1"/>
          </p:nvPr>
        </p:nvSpPr>
        <p:spPr/>
        <p:txBody>
          <a:bodyPr/>
          <a:lstStyle/>
          <a:p>
            <a:endParaRPr lang="en-US" dirty="0"/>
          </a:p>
          <a:p>
            <a:endParaRPr lang="en-US" dirty="0"/>
          </a:p>
        </p:txBody>
      </p:sp>
    </p:spTree>
    <p:extLst>
      <p:ext uri="{BB962C8B-B14F-4D97-AF65-F5344CB8AC3E}">
        <p14:creationId xmlns:p14="http://schemas.microsoft.com/office/powerpoint/2010/main" val="3073626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In-Class Participation</a:t>
            </a:r>
            <a:endParaRPr lang="en-US" dirty="0"/>
          </a:p>
        </p:txBody>
      </p:sp>
      <p:sp>
        <p:nvSpPr>
          <p:cNvPr id="3" name="Content Placeholder 2"/>
          <p:cNvSpPr>
            <a:spLocks noGrp="1"/>
          </p:cNvSpPr>
          <p:nvPr>
            <p:ph idx="1"/>
          </p:nvPr>
        </p:nvSpPr>
        <p:spPr/>
        <p:txBody>
          <a:bodyPr/>
          <a:lstStyle/>
          <a:p>
            <a:r>
              <a:rPr lang="en-US" dirty="0" smtClean="0"/>
              <a:t>How many </a:t>
            </a:r>
            <a:r>
              <a:rPr lang="en-US" smtClean="0"/>
              <a:t>of your professors </a:t>
            </a:r>
            <a:r>
              <a:rPr lang="en-US" dirty="0" smtClean="0"/>
              <a:t>did you talk to outside of class about how to best succeed in their course?</a:t>
            </a:r>
          </a:p>
          <a:p>
            <a:endParaRPr lang="en-US" dirty="0"/>
          </a:p>
          <a:p>
            <a:endParaRPr lang="en-US" dirty="0"/>
          </a:p>
        </p:txBody>
      </p:sp>
    </p:spTree>
    <p:extLst>
      <p:ext uri="{BB962C8B-B14F-4D97-AF65-F5344CB8AC3E}">
        <p14:creationId xmlns:p14="http://schemas.microsoft.com/office/powerpoint/2010/main" val="29519695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In-Class Participation</a:t>
            </a:r>
            <a:endParaRPr lang="en-US" dirty="0"/>
          </a:p>
        </p:txBody>
      </p:sp>
      <p:sp>
        <p:nvSpPr>
          <p:cNvPr id="3" name="Content Placeholder 2"/>
          <p:cNvSpPr>
            <a:spLocks noGrp="1"/>
          </p:cNvSpPr>
          <p:nvPr>
            <p:ph idx="1"/>
          </p:nvPr>
        </p:nvSpPr>
        <p:spPr/>
        <p:txBody>
          <a:bodyPr/>
          <a:lstStyle/>
          <a:p>
            <a:r>
              <a:rPr lang="en-US" dirty="0" smtClean="0"/>
              <a:t>How </a:t>
            </a:r>
            <a:r>
              <a:rPr lang="en-US" smtClean="0"/>
              <a:t>many </a:t>
            </a:r>
            <a:r>
              <a:rPr lang="en-US" smtClean="0"/>
              <a:t>of your </a:t>
            </a:r>
            <a:r>
              <a:rPr lang="en-US" dirty="0" smtClean="0"/>
              <a:t>professors did you talk to outside of class about how to best succeed in their course?</a:t>
            </a:r>
          </a:p>
          <a:p>
            <a:pPr lvl="1"/>
            <a:r>
              <a:rPr lang="en-US" dirty="0" smtClean="0">
                <a:solidFill>
                  <a:srgbClr val="FF0000"/>
                </a:solidFill>
              </a:rPr>
              <a:t>Create a short required meeting early in the term (during office hours) when you ask the student about their prior experiences with the focus of your course</a:t>
            </a:r>
          </a:p>
          <a:p>
            <a:pPr lvl="2"/>
            <a:r>
              <a:rPr lang="en-US" dirty="0" smtClean="0">
                <a:solidFill>
                  <a:srgbClr val="FF0000"/>
                </a:solidFill>
              </a:rPr>
              <a:t>The goal is to build trust between you and the student; especially those less inclined to speak up in class</a:t>
            </a:r>
          </a:p>
          <a:p>
            <a:endParaRPr lang="en-US" dirty="0">
              <a:solidFill>
                <a:srgbClr val="FF0000"/>
              </a:solidFill>
            </a:endParaRPr>
          </a:p>
          <a:p>
            <a:endParaRPr lang="en-US" dirty="0"/>
          </a:p>
        </p:txBody>
      </p:sp>
    </p:spTree>
    <p:extLst>
      <p:ext uri="{BB962C8B-B14F-4D97-AF65-F5344CB8AC3E}">
        <p14:creationId xmlns:p14="http://schemas.microsoft.com/office/powerpoint/2010/main" val="2490327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Active Engagement Outside of Class</a:t>
            </a:r>
            <a:endParaRPr lang="en-US" dirty="0"/>
          </a:p>
        </p:txBody>
      </p:sp>
      <p:sp>
        <p:nvSpPr>
          <p:cNvPr id="3" name="Content Placeholder 2"/>
          <p:cNvSpPr>
            <a:spLocks noGrp="1"/>
          </p:cNvSpPr>
          <p:nvPr>
            <p:ph idx="1"/>
          </p:nvPr>
        </p:nvSpPr>
        <p:spPr/>
        <p:txBody>
          <a:bodyPr/>
          <a:lstStyle/>
          <a:p>
            <a:endParaRPr lang="en-US" dirty="0" smtClean="0"/>
          </a:p>
        </p:txBody>
      </p:sp>
    </p:spTree>
    <p:extLst>
      <p:ext uri="{BB962C8B-B14F-4D97-AF65-F5344CB8AC3E}">
        <p14:creationId xmlns:p14="http://schemas.microsoft.com/office/powerpoint/2010/main" val="20887752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Active Engagement Outside of Class</a:t>
            </a:r>
            <a:endParaRPr lang="en-US" dirty="0"/>
          </a:p>
        </p:txBody>
      </p:sp>
      <p:sp>
        <p:nvSpPr>
          <p:cNvPr id="3" name="Content Placeholder 2"/>
          <p:cNvSpPr>
            <a:spLocks noGrp="1"/>
          </p:cNvSpPr>
          <p:nvPr>
            <p:ph idx="1"/>
          </p:nvPr>
        </p:nvSpPr>
        <p:spPr/>
        <p:txBody>
          <a:bodyPr/>
          <a:lstStyle/>
          <a:p>
            <a:r>
              <a:rPr lang="en-US" dirty="0" smtClean="0"/>
              <a:t>My instructors clearly explained how the skills I learned in their courses could be useful in my future.</a:t>
            </a:r>
          </a:p>
        </p:txBody>
      </p:sp>
    </p:spTree>
    <p:extLst>
      <p:ext uri="{BB962C8B-B14F-4D97-AF65-F5344CB8AC3E}">
        <p14:creationId xmlns:p14="http://schemas.microsoft.com/office/powerpoint/2010/main" val="24174975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110</TotalTime>
  <Words>709</Words>
  <Application>Microsoft Office PowerPoint</Application>
  <PresentationFormat>On-screen Show (4:3)</PresentationFormat>
  <Paragraphs>60</Paragraphs>
  <Slides>20</Slides>
  <Notes>3</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Increasing student investment in the first three weeks </vt:lpstr>
      <vt:lpstr>Fostering Ideal Learning Conditions</vt:lpstr>
      <vt:lpstr>Fostering Ideal Learning Conditions</vt:lpstr>
      <vt:lpstr>Fostering Ideal Learning Conditions</vt:lpstr>
      <vt:lpstr>In-Class Participation</vt:lpstr>
      <vt:lpstr>In-Class Participation</vt:lpstr>
      <vt:lpstr>In-Class Participation</vt:lpstr>
      <vt:lpstr>Active Engagement Outside of Class</vt:lpstr>
      <vt:lpstr>Active Engagement Outside of Class</vt:lpstr>
      <vt:lpstr>Active Engagement Outside of Class</vt:lpstr>
      <vt:lpstr>Active Engagement Outside of Class</vt:lpstr>
      <vt:lpstr>Active Engagement Outside of Class</vt:lpstr>
      <vt:lpstr>Robust Student Effort</vt:lpstr>
      <vt:lpstr>Robust Student Effort</vt:lpstr>
      <vt:lpstr>Robust Student Effort</vt:lpstr>
      <vt:lpstr>Robust Student Effort</vt:lpstr>
      <vt:lpstr>Robust Student Effort</vt:lpstr>
      <vt:lpstr>Robust Student Effort</vt:lpstr>
      <vt:lpstr>Robust Student Effort</vt:lpstr>
      <vt:lpstr>Discussion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student investment in the first three weeks </dc:title>
  <dc:creator>Dyer, Kimberly</dc:creator>
  <cp:lastModifiedBy>Dyer, Kimberly</cp:lastModifiedBy>
  <cp:revision>20</cp:revision>
  <dcterms:created xsi:type="dcterms:W3CDTF">2014-08-14T15:58:35Z</dcterms:created>
  <dcterms:modified xsi:type="dcterms:W3CDTF">2014-08-20T21:12:21Z</dcterms:modified>
</cp:coreProperties>
</file>