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0" r:id="rId5"/>
    <p:sldId id="261" r:id="rId6"/>
    <p:sldId id="271" r:id="rId7"/>
    <p:sldId id="272" r:id="rId8"/>
    <p:sldId id="258" r:id="rId9"/>
    <p:sldId id="259" r:id="rId10"/>
    <p:sldId id="262" r:id="rId11"/>
    <p:sldId id="267" r:id="rId12"/>
    <p:sldId id="263" r:id="rId13"/>
    <p:sldId id="268" r:id="rId14"/>
    <p:sldId id="273" r:id="rId15"/>
    <p:sldId id="276" r:id="rId16"/>
    <p:sldId id="274" r:id="rId17"/>
    <p:sldId id="275" r:id="rId18"/>
    <p:sldId id="264" r:id="rId19"/>
    <p:sldId id="277" r:id="rId20"/>
    <p:sldId id="265" r:id="rId21"/>
    <p:sldId id="278" r:id="rId22"/>
    <p:sldId id="269" r:id="rId23"/>
    <p:sldId id="279" r:id="rId24"/>
    <p:sldId id="270" r:id="rId25"/>
    <p:sldId id="281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51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C69DB1-A984-44FA-822F-B0ABFBD2EB1A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B67762-46C9-4259-861A-5B2A1DFC31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Turning IDEA Feedback into Ideal Learning Environments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66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matter your approach to teaching, these conditions </a:t>
            </a:r>
            <a:r>
              <a:rPr lang="en-US" dirty="0" smtClean="0"/>
              <a:t>are necessary to increase </a:t>
            </a:r>
            <a:r>
              <a:rPr lang="en-US" dirty="0" smtClean="0"/>
              <a:t>student </a:t>
            </a:r>
            <a:r>
              <a:rPr lang="en-US" dirty="0" smtClean="0"/>
              <a:t>motivation and lead </a:t>
            </a:r>
            <a:r>
              <a:rPr lang="en-US" dirty="0" smtClean="0"/>
              <a:t>to higher </a:t>
            </a:r>
            <a:r>
              <a:rPr lang="en-US" dirty="0" smtClean="0"/>
              <a:t>intellectual effort </a:t>
            </a:r>
            <a:r>
              <a:rPr lang="en-US" dirty="0" smtClean="0"/>
              <a:t>and </a:t>
            </a:r>
            <a:r>
              <a:rPr lang="en-US" dirty="0" smtClean="0"/>
              <a:t>setting and achieving goals.</a:t>
            </a:r>
            <a:endParaRPr lang="en-US" dirty="0" smtClean="0"/>
          </a:p>
          <a:p>
            <a:pPr marL="1143000" lvl="4" indent="0">
              <a:buNone/>
            </a:pPr>
            <a:endParaRPr lang="en-US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Do your students trust you as their learning guide?</a:t>
            </a:r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Really About Pedagogy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9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matter your approach to teaching, </a:t>
            </a:r>
            <a:r>
              <a:rPr lang="en-US" dirty="0"/>
              <a:t>these conditions are necessary to increase student motivation and lead to higher intellectual effort and setting and achieving goals.</a:t>
            </a:r>
            <a:endParaRPr lang="en-US" dirty="0" smtClean="0"/>
          </a:p>
          <a:p>
            <a:pPr marL="1143000" lvl="4" indent="0">
              <a:buNone/>
            </a:pPr>
            <a:endParaRPr lang="en-US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Do your students trust you as their learning guide?</a:t>
            </a:r>
          </a:p>
          <a:p>
            <a:pPr marL="850392" lvl="1" indent="-457200">
              <a:buFont typeface="+mj-lt"/>
              <a:buAutoNum type="arabicPeriod"/>
            </a:pP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Can your students clearly describe your expectations? Do they know what success looks like?  Can they use your feedback to improve?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Really About Pedagogy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8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matter your approach to teaching, </a:t>
            </a:r>
            <a:r>
              <a:rPr lang="en-US" dirty="0"/>
              <a:t>these conditions are necessary to increase student motivation and lead to higher intellectual effort and setting and achieving goals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850392" lvl="1" indent="-457200">
              <a:buFont typeface="+mj-lt"/>
              <a:buAutoNum type="arabicPeriod" startAt="3"/>
            </a:pPr>
            <a:r>
              <a:rPr lang="en-US" dirty="0" smtClean="0"/>
              <a:t>Are your students emotionally invested in learning what you are teaching in the course?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Really About Pedagogy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3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r>
              <a:rPr lang="en-US" dirty="0" smtClean="0"/>
              <a:t>No matter your approach to teaching, </a:t>
            </a:r>
            <a:r>
              <a:rPr lang="en-US" dirty="0"/>
              <a:t>these conditions are necessary to increase student motivation and lead to higher intellectual effort and setting and achieving goals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850392" lvl="1" indent="-457200">
              <a:buFont typeface="+mj-lt"/>
              <a:buAutoNum type="arabicPeriod" startAt="3"/>
            </a:pPr>
            <a:r>
              <a:rPr lang="en-US" dirty="0"/>
              <a:t>Are your students emotionally invested in learning what you are teaching in the course?</a:t>
            </a:r>
          </a:p>
          <a:p>
            <a:pPr marL="850392" lvl="1" indent="-457200">
              <a:buFont typeface="+mj-lt"/>
              <a:buAutoNum type="arabicPeriod" startAt="3"/>
            </a:pPr>
            <a:endParaRPr lang="en-US" dirty="0"/>
          </a:p>
          <a:p>
            <a:pPr marL="850392" lvl="1" indent="-457200">
              <a:buFont typeface="+mj-lt"/>
              <a:buAutoNum type="arabicPeriod" startAt="3"/>
            </a:pPr>
            <a:r>
              <a:rPr lang="en-US" dirty="0"/>
              <a:t>Do </a:t>
            </a:r>
            <a:r>
              <a:rPr lang="en-US" dirty="0" smtClean="0"/>
              <a:t>your students see a viable path to meeting your learning goals for the course?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Really About Pedagogy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97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up our small group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12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questions to discuss within your small groups.  For each question:</a:t>
            </a:r>
          </a:p>
          <a:p>
            <a:pPr marL="1828800" lvl="7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First, you will address the question in your small groups</a:t>
            </a:r>
          </a:p>
          <a:p>
            <a:pPr marL="1600200" lvl="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Second, I’ll touch on some things that seem to be effective for that question</a:t>
            </a:r>
          </a:p>
          <a:p>
            <a:pPr marL="1600200" lvl="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Third, you will think about ways of applying these ideas to your activity in your small groups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up our small group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524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to know each other . . .</a:t>
            </a:r>
          </a:p>
          <a:p>
            <a:endParaRPr lang="en-US" dirty="0"/>
          </a:p>
          <a:p>
            <a:r>
              <a:rPr lang="en-US" dirty="0" smtClean="0"/>
              <a:t>Explain to each other the activity or portion of your course that you want to think about during this workshop</a:t>
            </a:r>
          </a:p>
          <a:p>
            <a:endParaRPr lang="en-US" dirty="0"/>
          </a:p>
          <a:p>
            <a:pPr lvl="1"/>
            <a:r>
              <a:rPr lang="en-US" dirty="0" smtClean="0"/>
              <a:t>What is its role in the course?</a:t>
            </a:r>
          </a:p>
          <a:p>
            <a:pPr lvl="1"/>
            <a:r>
              <a:rPr lang="en-US" dirty="0" smtClean="0"/>
              <a:t>What do you like about it?</a:t>
            </a:r>
          </a:p>
          <a:p>
            <a:pPr lvl="1"/>
            <a:r>
              <a:rPr lang="en-US" dirty="0" smtClean="0"/>
              <a:t>What concerns you about it?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up our small group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596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Specifically, what do you do and/or say that increases your students’ trust in you as you guide them through the learning of this particular activity or portion of the course?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35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196596" indent="-342900"/>
            <a:r>
              <a:rPr lang="en-US" dirty="0" smtClean="0"/>
              <a:t>Students need to know that you:</a:t>
            </a:r>
          </a:p>
          <a:p>
            <a:pPr marL="1773936" lvl="8" indent="0">
              <a:spcBef>
                <a:spcPts val="400"/>
              </a:spcBef>
              <a:buSzPct val="68000"/>
              <a:buNone/>
            </a:pPr>
            <a:endParaRPr lang="en-US" dirty="0"/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Care for them as people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Believe in their ability to succeed</a:t>
            </a:r>
            <a:endParaRPr lang="en-US" dirty="0"/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Will try to adapt your efforts to help them learn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Will teach them what they need to know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Cultivating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41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Specifically, what do you do and/or say to clearly articulate the nature of your expectations, the way that students can demonstrate that they have met them, and the way in which you will assess their efforts?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 matter your pedagogical choice, the act of educating is not something you do “to” students; it’s something you do “with” students.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		</a:t>
            </a:r>
            <a:r>
              <a:rPr lang="en-US" sz="2000" dirty="0" smtClean="0"/>
              <a:t>Dr. Ed </a:t>
            </a:r>
            <a:r>
              <a:rPr lang="en-US" sz="2000" dirty="0" err="1" smtClean="0"/>
              <a:t>Nuhfer</a:t>
            </a:r>
            <a:endParaRPr lang="en-US" sz="2000" dirty="0" smtClean="0"/>
          </a:p>
          <a:p>
            <a:pPr marL="109728" indent="0">
              <a:buNone/>
            </a:pPr>
            <a:r>
              <a:rPr lang="en-US" sz="2000" dirty="0" smtClean="0"/>
              <a:t>		Director, Center for Educational Effectiveness</a:t>
            </a:r>
          </a:p>
          <a:p>
            <a:pPr marL="109728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Humboldt State University</a:t>
            </a:r>
            <a:endParaRPr lang="en-US" sz="20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88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Students need: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More than just a spoken treatise on expectations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Some ways that are effective in communicating . . .</a:t>
            </a:r>
          </a:p>
          <a:p>
            <a:pPr marL="1344168" lvl="5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Rubrics, Examples of prior work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Feedback designed to guide future improvement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Students’ experience that you play by your own rules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Expectations</a:t>
            </a:r>
            <a:r>
              <a:rPr lang="en-US" dirty="0"/>
              <a:t> </a:t>
            </a:r>
            <a:r>
              <a:rPr lang="en-US" dirty="0" smtClean="0"/>
              <a:t>and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23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Specifically, what do you do and/or say to help </a:t>
            </a:r>
            <a:r>
              <a:rPr lang="en-US" dirty="0" smtClean="0"/>
              <a:t>students </a:t>
            </a:r>
            <a:r>
              <a:rPr lang="en-US" dirty="0" smtClean="0"/>
              <a:t>emotionally invest in learning during your chosen activity or portion of the course?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64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Students need to know:</a:t>
            </a:r>
          </a:p>
          <a:p>
            <a:pPr marL="1316736" lvl="6" indent="0">
              <a:spcBef>
                <a:spcPts val="400"/>
              </a:spcBef>
              <a:buSzPct val="68000"/>
              <a:buNone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How the learning gained in this class can improve the student’s quality of life</a:t>
            </a:r>
          </a:p>
          <a:p>
            <a:pPr marL="347472" lvl="2" indent="0">
              <a:spcBef>
                <a:spcPts val="400"/>
              </a:spcBef>
              <a:buSzPct val="68000"/>
              <a:buNone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The implications of learning new skills and knowledge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The value of learning to learn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Fostering Emotional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38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Specifically, what do you do and/or say to show students a viable pathway from the beginning of the activity or portion of the course to its successful completion?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84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Students need to know: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That there is a viable, step-by-step process through the learning experience</a:t>
            </a:r>
          </a:p>
          <a:p>
            <a:pPr marL="347472" lvl="2" indent="0">
              <a:spcBef>
                <a:spcPts val="400"/>
              </a:spcBef>
              <a:buSzPct val="68000"/>
              <a:buNone/>
            </a:pPr>
            <a:endParaRPr lang="en-US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That each step flows from the last and sets up the next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That the learning from each step sets up success in other parts of the activity or </a:t>
            </a:r>
            <a:r>
              <a:rPr lang="en-US" dirty="0" smtClean="0"/>
              <a:t>portions </a:t>
            </a:r>
            <a:r>
              <a:rPr lang="en-US" dirty="0" smtClean="0"/>
              <a:t>of the course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Seeing the Path to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16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these conversations, what are one or two ideas that you think might best improve your activity or course?</a:t>
            </a:r>
          </a:p>
          <a:p>
            <a:endParaRPr lang="en-US" dirty="0"/>
          </a:p>
          <a:p>
            <a:r>
              <a:rPr lang="en-US" dirty="0" smtClean="0"/>
              <a:t>Use each other’s expertise to brainstorm or evaluate together.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Thinking about your work, 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21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of this </a:t>
            </a:r>
            <a:r>
              <a:rPr lang="en-US" smtClean="0"/>
              <a:t>is foolproof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Its all about likelihoods, not certainty</a:t>
            </a:r>
          </a:p>
          <a:p>
            <a:endParaRPr lang="en-US" dirty="0"/>
          </a:p>
          <a:p>
            <a:r>
              <a:rPr lang="en-US" dirty="0" smtClean="0"/>
              <a:t>Learning environments are dynamic and need consistent attention</a:t>
            </a:r>
          </a:p>
          <a:p>
            <a:endParaRPr lang="en-US" dirty="0"/>
          </a:p>
          <a:p>
            <a:r>
              <a:rPr lang="en-US" dirty="0" smtClean="0"/>
              <a:t>Your small group doesn’t have to end today!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final 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The plan for this </a:t>
            </a:r>
            <a:r>
              <a:rPr lang="en-US" b="1" i="1" dirty="0" smtClean="0"/>
              <a:t>workshop</a:t>
            </a:r>
            <a:r>
              <a:rPr lang="en-US" b="1" i="1" dirty="0" smtClean="0"/>
              <a:t> </a:t>
            </a:r>
            <a:r>
              <a:rPr lang="en-US" b="1" i="1" dirty="0" smtClean="0"/>
              <a:t>. . .</a:t>
            </a:r>
          </a:p>
          <a:p>
            <a:endParaRPr lang="en-US" dirty="0"/>
          </a:p>
          <a:p>
            <a:r>
              <a:rPr lang="en-US" dirty="0" smtClean="0"/>
              <a:t>Some </a:t>
            </a:r>
            <a:r>
              <a:rPr lang="en-US" dirty="0" smtClean="0"/>
              <a:t>brief</a:t>
            </a:r>
            <a:r>
              <a:rPr lang="en-US" dirty="0" smtClean="0"/>
              <a:t> </a:t>
            </a:r>
            <a:r>
              <a:rPr lang="en-US" dirty="0" smtClean="0"/>
              <a:t>set up work</a:t>
            </a:r>
          </a:p>
          <a:p>
            <a:endParaRPr lang="en-US" dirty="0"/>
          </a:p>
          <a:p>
            <a:r>
              <a:rPr lang="en-US" dirty="0" smtClean="0"/>
              <a:t>A bunch of our time working in small groups</a:t>
            </a:r>
          </a:p>
          <a:p>
            <a:endParaRPr lang="en-US" dirty="0"/>
          </a:p>
          <a:p>
            <a:r>
              <a:rPr lang="en-US" dirty="0" smtClean="0"/>
              <a:t>Debrief all together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Fostering Student Motivation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0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IDEA student survey questions – </a:t>
            </a:r>
          </a:p>
          <a:p>
            <a:pPr lvl="8"/>
            <a:endParaRPr lang="en-US" dirty="0"/>
          </a:p>
          <a:p>
            <a:r>
              <a:rPr lang="en-US" dirty="0" smtClean="0"/>
              <a:t>Describe the frequency of your instructor’s teaching procedures (responses - hardly ever, occasionally, sometimes, frequently, always)</a:t>
            </a:r>
          </a:p>
          <a:p>
            <a:pPr marL="1143000" lvl="4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Fostering Student Motivation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7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IDEA student survey questions – </a:t>
            </a:r>
          </a:p>
          <a:p>
            <a:pPr lvl="8"/>
            <a:endParaRPr lang="en-US" dirty="0"/>
          </a:p>
          <a:p>
            <a:r>
              <a:rPr lang="en-US" dirty="0" smtClean="0"/>
              <a:t>Describe the frequency of your instructor’s teaching procedures (responses - hardly ever, occasionally, sometimes, frequently, always)</a:t>
            </a:r>
          </a:p>
          <a:p>
            <a:pPr marL="1143000" lvl="4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#8: Stimulated students to intellectual effort beyond that required by most courses</a:t>
            </a:r>
          </a:p>
          <a:p>
            <a:pPr marL="1828800" lvl="7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#15: Inspired students to set and achieve goals which really challenged them</a:t>
            </a:r>
          </a:p>
          <a:p>
            <a:pPr marL="393192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Fostering Student Motivation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motivation spectrum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Extrinsic - - - - - - - - - - - - - - - - Intrinsic</a:t>
            </a:r>
          </a:p>
          <a:p>
            <a:pPr marL="109728" indent="0">
              <a:buNone/>
            </a:pPr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Nuances of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8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motivation spectrum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Extrinsic - - - - - - - - - - - - - - - - Intrinsic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Rarely is motivation entirely one or the other</a:t>
            </a:r>
            <a:endParaRPr lang="en-US" dirty="0"/>
          </a:p>
          <a:p>
            <a:pPr lvl="1"/>
            <a:r>
              <a:rPr lang="en-US" dirty="0" smtClean="0"/>
              <a:t>People with higher life satisfaction are more able to turn extrinsic motivations into intrinsic motivations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Extrinsic </a:t>
            </a:r>
            <a:r>
              <a:rPr lang="en-US" dirty="0"/>
              <a:t>- - - - - - - - - - - - - - - - Intrinsic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Nuances of Motivation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05200" y="52578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0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talking about “stimulating” and “inspiring” students to act and think in a certain </a:t>
            </a:r>
            <a:r>
              <a:rPr lang="en-US" dirty="0" smtClean="0"/>
              <a:t>way about their efforts</a:t>
            </a:r>
            <a:endParaRPr lang="en-US" dirty="0"/>
          </a:p>
          <a:p>
            <a:pPr lvl="1"/>
            <a:r>
              <a:rPr lang="en-US" dirty="0"/>
              <a:t>This is not the same as “requiring” or “compelling” them to complete </a:t>
            </a:r>
            <a:r>
              <a:rPr lang="en-US" dirty="0" smtClean="0"/>
              <a:t>a </a:t>
            </a:r>
            <a:r>
              <a:rPr lang="en-US" dirty="0"/>
              <a:t>task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Today’s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76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talking about “stimulating” and “inspiring” students to act and think in a certain way about their efforts</a:t>
            </a:r>
          </a:p>
          <a:p>
            <a:pPr lvl="1"/>
            <a:r>
              <a:rPr lang="en-US" dirty="0" smtClean="0"/>
              <a:t>This is not the same as “requiring” or “compelling” them to complete a task</a:t>
            </a:r>
          </a:p>
          <a:p>
            <a:endParaRPr lang="en-US" dirty="0"/>
          </a:p>
          <a:p>
            <a:r>
              <a:rPr lang="en-US" dirty="0" smtClean="0"/>
              <a:t>We are talking about optimizing learning conditions</a:t>
            </a:r>
          </a:p>
          <a:p>
            <a:pPr lvl="1"/>
            <a:r>
              <a:rPr lang="en-US" dirty="0" smtClean="0"/>
              <a:t>This is about a dynamic environment</a:t>
            </a:r>
          </a:p>
          <a:p>
            <a:pPr lvl="1"/>
            <a:r>
              <a:rPr lang="en-US" dirty="0" smtClean="0"/>
              <a:t>It’s a function of design and delivery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Today’s Work</a:t>
            </a:r>
          </a:p>
        </p:txBody>
      </p:sp>
    </p:spTree>
    <p:extLst>
      <p:ext uri="{BB962C8B-B14F-4D97-AF65-F5344CB8AC3E}">
        <p14:creationId xmlns:p14="http://schemas.microsoft.com/office/powerpoint/2010/main" val="2780779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2569</TotalTime>
  <Words>1080</Words>
  <Application>Microsoft Office PowerPoint</Application>
  <PresentationFormat>On-screen Show (4:3)</PresentationFormat>
  <Paragraphs>147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Turning IDEA Feedback into Ideal Learning Environments</vt:lpstr>
      <vt:lpstr>PowerPoint Presentation</vt:lpstr>
      <vt:lpstr>Fostering Student Motivation </vt:lpstr>
      <vt:lpstr>Fostering Student Motivation </vt:lpstr>
      <vt:lpstr>Fostering Student Motivation </vt:lpstr>
      <vt:lpstr>The Nuances of Motivation</vt:lpstr>
      <vt:lpstr>The Nuances of Motivation</vt:lpstr>
      <vt:lpstr>Framing Today’s Work</vt:lpstr>
      <vt:lpstr>Framing Today’s Work</vt:lpstr>
      <vt:lpstr>It’s Not Really About Pedagogy</vt:lpstr>
      <vt:lpstr>It’s Not Really About Pedagogy</vt:lpstr>
      <vt:lpstr>It’s Not Really About Pedagogy</vt:lpstr>
      <vt:lpstr>It’s Not Really About Pedagogy</vt:lpstr>
      <vt:lpstr>Setting up our small group work</vt:lpstr>
      <vt:lpstr>Setting up our small group work</vt:lpstr>
      <vt:lpstr>Setting up our small group work</vt:lpstr>
      <vt:lpstr>Question #1</vt:lpstr>
      <vt:lpstr>Cultivating Trust</vt:lpstr>
      <vt:lpstr>Question #2</vt:lpstr>
      <vt:lpstr>Expectations and Feedback</vt:lpstr>
      <vt:lpstr>Question #3</vt:lpstr>
      <vt:lpstr>Fostering Emotional Investment</vt:lpstr>
      <vt:lpstr>Question #4</vt:lpstr>
      <vt:lpstr>Seeing the Path to Achievement</vt:lpstr>
      <vt:lpstr>Thinking about your work, part 2</vt:lpstr>
      <vt:lpstr>Some final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IDEA Feedback into Actual Change</dc:title>
  <dc:creator>Salisbury, Mark</dc:creator>
  <cp:lastModifiedBy>Dyer, Kimberly</cp:lastModifiedBy>
  <cp:revision>62</cp:revision>
  <dcterms:created xsi:type="dcterms:W3CDTF">2012-11-05T19:36:21Z</dcterms:created>
  <dcterms:modified xsi:type="dcterms:W3CDTF">2012-11-08T20:03:01Z</dcterms:modified>
</cp:coreProperties>
</file>